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60" r:id="rId2"/>
    <p:sldId id="296" r:id="rId3"/>
    <p:sldId id="297" r:id="rId4"/>
    <p:sldId id="265" r:id="rId5"/>
    <p:sldId id="304" r:id="rId6"/>
    <p:sldId id="267" r:id="rId7"/>
    <p:sldId id="307" r:id="rId8"/>
    <p:sldId id="330" r:id="rId9"/>
    <p:sldId id="331" r:id="rId10"/>
    <p:sldId id="318" r:id="rId11"/>
    <p:sldId id="319" r:id="rId12"/>
    <p:sldId id="326" r:id="rId13"/>
    <p:sldId id="315" r:id="rId14"/>
    <p:sldId id="328" r:id="rId15"/>
    <p:sldId id="327" r:id="rId16"/>
    <p:sldId id="321" r:id="rId17"/>
    <p:sldId id="322" r:id="rId18"/>
    <p:sldId id="323" r:id="rId19"/>
    <p:sldId id="324" r:id="rId20"/>
    <p:sldId id="329" r:id="rId21"/>
    <p:sldId id="325" r:id="rId22"/>
    <p:sldId id="305" r:id="rId23"/>
    <p:sldId id="271" r:id="rId24"/>
    <p:sldId id="342" r:id="rId25"/>
    <p:sldId id="300" r:id="rId26"/>
    <p:sldId id="258" r:id="rId27"/>
    <p:sldId id="344" r:id="rId28"/>
    <p:sldId id="333" r:id="rId29"/>
    <p:sldId id="287" r:id="rId30"/>
    <p:sldId id="334" r:id="rId31"/>
    <p:sldId id="335" r:id="rId32"/>
    <p:sldId id="337" r:id="rId33"/>
    <p:sldId id="338" r:id="rId34"/>
    <p:sldId id="336" r:id="rId35"/>
    <p:sldId id="311" r:id="rId36"/>
    <p:sldId id="301" r:id="rId37"/>
    <p:sldId id="313" r:id="rId38"/>
    <p:sldId id="306" r:id="rId39"/>
    <p:sldId id="332" r:id="rId40"/>
    <p:sldId id="339" r:id="rId41"/>
    <p:sldId id="340" r:id="rId42"/>
    <p:sldId id="302" r:id="rId43"/>
    <p:sldId id="343" r:id="rId44"/>
    <p:sldId id="269" r:id="rId45"/>
    <p:sldId id="294" r:id="rId46"/>
    <p:sldId id="275" r:id="rId47"/>
    <p:sldId id="293" r:id="rId48"/>
    <p:sldId id="266" r:id="rId49"/>
    <p:sldId id="291" r:id="rId50"/>
    <p:sldId id="292" r:id="rId51"/>
    <p:sldId id="288" r:id="rId52"/>
    <p:sldId id="256" r:id="rId53"/>
    <p:sldId id="345" r:id="rId54"/>
    <p:sldId id="262" r:id="rId55"/>
    <p:sldId id="274" r:id="rId56"/>
    <p:sldId id="346" r:id="rId57"/>
    <p:sldId id="257" r:id="rId58"/>
    <p:sldId id="273" r:id="rId59"/>
    <p:sldId id="280" r:id="rId60"/>
    <p:sldId id="284" r:id="rId61"/>
    <p:sldId id="281" r:id="rId62"/>
    <p:sldId id="303" r:id="rId63"/>
    <p:sldId id="347" r:id="rId64"/>
    <p:sldId id="310" r:id="rId65"/>
    <p:sldId id="309" r:id="rId66"/>
    <p:sldId id="259" r:id="rId67"/>
    <p:sldId id="348" r:id="rId68"/>
    <p:sldId id="261" r:id="rId69"/>
    <p:sldId id="349"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339933"/>
    <a:srgbClr val="313180"/>
    <a:srgbClr val="00FF00"/>
    <a:srgbClr val="FFEB75"/>
    <a:srgbClr val="00FFFF"/>
    <a:srgbClr val="502E41"/>
    <a:srgbClr val="749DCA"/>
    <a:srgbClr val="487EBA"/>
    <a:srgbClr val="6893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7" autoAdjust="0"/>
    <p:restoredTop sz="88265" autoAdjust="0"/>
  </p:normalViewPr>
  <p:slideViewPr>
    <p:cSldViewPr snapToGrid="0">
      <p:cViewPr varScale="1">
        <p:scale>
          <a:sx n="76" d="100"/>
          <a:sy n="76" d="100"/>
        </p:scale>
        <p:origin x="80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0C7FD25-D853-4D46-89C5-A934408AEF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55EBA22-8FC5-4292-A94E-37409ED7DA1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77782E-720A-4890-8D92-213C26480D25}" type="datetimeFigureOut">
              <a:rPr lang="en-US" smtClean="0"/>
              <a:t>2/11/2021</a:t>
            </a:fld>
            <a:endParaRPr lang="en-US"/>
          </a:p>
        </p:txBody>
      </p:sp>
      <p:sp>
        <p:nvSpPr>
          <p:cNvPr id="4" name="Slide Image Placeholder 3">
            <a:extLst>
              <a:ext uri="{FF2B5EF4-FFF2-40B4-BE49-F238E27FC236}">
                <a16:creationId xmlns:a16="http://schemas.microsoft.com/office/drawing/2014/main" id="{0825C377-3673-43D8-957D-36A33F49B85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2FE04247-68F8-49E3-B260-94755A5C874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F04F851-F4E5-4F85-B182-1E94D7AA0EA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CD517139-AF68-43EB-8C5D-6DE50490F9D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2B7ACA-CE7D-48B0-9C03-63A3EE9CABA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Verdana" panose="020B0604030504040204" pitchFamily="34" charset="0"/>
              </a:rPr>
              <a:t>Our Regional Focus Group conducts virtual monthly weather and climate discussions for the Americas and the Caribbean. It is a collaborative effort among many organizations, two in the US at CIRA and the NWS NCEP WPC International Desks, and four Centers of Excellence in our hemisphere: the CIMH in Barbados, the University of Costa Rica in Costa Rica, the National Meteorological Service of Argentina, and the Space agency in Brazil. The sessions are bi-lingual, presented in English and Spanish, and were initiated in March of 2004. They are inclusive in many ways, crossing many political and social boundaries.</a:t>
            </a:r>
            <a:endParaRPr lang="en-US" dirty="0"/>
          </a:p>
        </p:txBody>
      </p:sp>
      <p:sp>
        <p:nvSpPr>
          <p:cNvPr id="4" name="Slide Number Placeholder 3"/>
          <p:cNvSpPr>
            <a:spLocks noGrp="1"/>
          </p:cNvSpPr>
          <p:nvPr>
            <p:ph type="sldNum" sz="quarter" idx="5"/>
          </p:nvPr>
        </p:nvSpPr>
        <p:spPr/>
        <p:txBody>
          <a:bodyPr/>
          <a:lstStyle/>
          <a:p>
            <a:fld id="{2AA2028F-2486-4C6B-A656-2A8076F6E4FD}" type="slidenum">
              <a:rPr lang="en-US" smtClean="0"/>
              <a:t>2</a:t>
            </a:fld>
            <a:endParaRPr lang="en-US"/>
          </a:p>
        </p:txBody>
      </p:sp>
    </p:spTree>
    <p:extLst>
      <p:ext uri="{BB962C8B-B14F-4D97-AF65-F5344CB8AC3E}">
        <p14:creationId xmlns:p14="http://schemas.microsoft.com/office/powerpoint/2010/main" val="2130934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https://www.climate.gov/enso</a:t>
            </a:r>
          </a:p>
        </p:txBody>
      </p:sp>
      <p:sp>
        <p:nvSpPr>
          <p:cNvPr id="4" name="Slide Number Placeholder 3"/>
          <p:cNvSpPr>
            <a:spLocks noGrp="1"/>
          </p:cNvSpPr>
          <p:nvPr>
            <p:ph type="sldNum" sz="quarter" idx="5"/>
          </p:nvPr>
        </p:nvSpPr>
        <p:spPr/>
        <p:txBody>
          <a:bodyPr/>
          <a:lstStyle/>
          <a:p>
            <a:fld id="{2AA2028F-2486-4C6B-A656-2A8076F6E4FD}" type="slidenum">
              <a:rPr lang="en-US" smtClean="0"/>
              <a:t>34</a:t>
            </a:fld>
            <a:endParaRPr lang="en-US"/>
          </a:p>
        </p:txBody>
      </p:sp>
    </p:spTree>
    <p:extLst>
      <p:ext uri="{BB962C8B-B14F-4D97-AF65-F5344CB8AC3E}">
        <p14:creationId xmlns:p14="http://schemas.microsoft.com/office/powerpoint/2010/main" val="3092561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608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A2028F-2486-4C6B-A656-2A8076F6E4FD}" type="slidenum">
              <a:rPr lang="en-US" smtClean="0"/>
              <a:t>49</a:t>
            </a:fld>
            <a:endParaRPr lang="en-US"/>
          </a:p>
        </p:txBody>
      </p:sp>
    </p:spTree>
    <p:extLst>
      <p:ext uri="{BB962C8B-B14F-4D97-AF65-F5344CB8AC3E}">
        <p14:creationId xmlns:p14="http://schemas.microsoft.com/office/powerpoint/2010/main" val="3498730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81C11"/>
                </a:solidFill>
                <a:effectLst/>
                <a:latin typeface="Verdana" panose="020B0604030504040204" pitchFamily="34" charset="0"/>
              </a:rPr>
              <a:t>One hypothesis is that heating and moistening provided by the distribution of cloud types (such as cirrus, stratocumulus, etc.)—or cloud populations—at different stages of the MJO is essential to its initiation and evolution. </a:t>
            </a:r>
            <a:endParaRPr lang="en-US" dirty="0"/>
          </a:p>
        </p:txBody>
      </p:sp>
      <p:sp>
        <p:nvSpPr>
          <p:cNvPr id="4" name="Slide Number Placeholder 3"/>
          <p:cNvSpPr>
            <a:spLocks noGrp="1"/>
          </p:cNvSpPr>
          <p:nvPr>
            <p:ph type="sldNum" sz="quarter" idx="5"/>
          </p:nvPr>
        </p:nvSpPr>
        <p:spPr/>
        <p:txBody>
          <a:bodyPr/>
          <a:lstStyle/>
          <a:p>
            <a:fld id="{2AA2028F-2486-4C6B-A656-2A8076F6E4FD}" type="slidenum">
              <a:rPr lang="en-US" smtClean="0"/>
              <a:t>51</a:t>
            </a:fld>
            <a:endParaRPr lang="en-US"/>
          </a:p>
        </p:txBody>
      </p:sp>
    </p:spTree>
    <p:extLst>
      <p:ext uri="{BB962C8B-B14F-4D97-AF65-F5344CB8AC3E}">
        <p14:creationId xmlns:p14="http://schemas.microsoft.com/office/powerpoint/2010/main" val="1122851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https://www.climate.gov/enso</a:t>
            </a:r>
          </a:p>
        </p:txBody>
      </p:sp>
      <p:sp>
        <p:nvSpPr>
          <p:cNvPr id="4" name="Slide Number Placeholder 3"/>
          <p:cNvSpPr>
            <a:spLocks noGrp="1"/>
          </p:cNvSpPr>
          <p:nvPr>
            <p:ph type="sldNum" sz="quarter" idx="5"/>
          </p:nvPr>
        </p:nvSpPr>
        <p:spPr/>
        <p:txBody>
          <a:bodyPr/>
          <a:lstStyle/>
          <a:p>
            <a:fld id="{2AA2028F-2486-4C6B-A656-2A8076F6E4FD}" type="slidenum">
              <a:rPr lang="en-US" smtClean="0"/>
              <a:t>23</a:t>
            </a:fld>
            <a:endParaRPr lang="en-US"/>
          </a:p>
        </p:txBody>
      </p:sp>
    </p:spTree>
    <p:extLst>
      <p:ext uri="{BB962C8B-B14F-4D97-AF65-F5344CB8AC3E}">
        <p14:creationId xmlns:p14="http://schemas.microsoft.com/office/powerpoint/2010/main" val="1877545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https://www.climate.gov/enso</a:t>
            </a:r>
          </a:p>
        </p:txBody>
      </p:sp>
      <p:sp>
        <p:nvSpPr>
          <p:cNvPr id="4" name="Slide Number Placeholder 3"/>
          <p:cNvSpPr>
            <a:spLocks noGrp="1"/>
          </p:cNvSpPr>
          <p:nvPr>
            <p:ph type="sldNum" sz="quarter" idx="5"/>
          </p:nvPr>
        </p:nvSpPr>
        <p:spPr/>
        <p:txBody>
          <a:bodyPr/>
          <a:lstStyle/>
          <a:p>
            <a:fld id="{2AA2028F-2486-4C6B-A656-2A8076F6E4FD}" type="slidenum">
              <a:rPr lang="en-US" smtClean="0"/>
              <a:t>28</a:t>
            </a:fld>
            <a:endParaRPr lang="en-US"/>
          </a:p>
        </p:txBody>
      </p:sp>
    </p:spTree>
    <p:extLst>
      <p:ext uri="{BB962C8B-B14F-4D97-AF65-F5344CB8AC3E}">
        <p14:creationId xmlns:p14="http://schemas.microsoft.com/office/powerpoint/2010/main" val="1387929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FA4DBB54-B719-4DB2-943B-213A028E30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F9C7A4BF-BFFE-4E88-A699-B7D82C3813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Referencia: CPC</a:t>
            </a:r>
          </a:p>
        </p:txBody>
      </p:sp>
      <p:sp>
        <p:nvSpPr>
          <p:cNvPr id="66564" name="Slide Number Placeholder 3">
            <a:extLst>
              <a:ext uri="{FF2B5EF4-FFF2-40B4-BE49-F238E27FC236}">
                <a16:creationId xmlns:a16="http://schemas.microsoft.com/office/drawing/2014/main" id="{51EA3376-77AB-4B76-9574-BC083127D586}"/>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A9127A8-C694-46A0-87C0-010CCCC6FC11}" type="slidenum">
              <a:rPr lang="en-US" altLang="en-US" b="0"/>
              <a:pPr algn="r" eaLnBrk="1" hangingPunct="1">
                <a:spcBef>
                  <a:spcPct val="0"/>
                </a:spcBef>
              </a:pPr>
              <a:t>29</a:t>
            </a:fld>
            <a:endParaRPr lang="en-US" altLang="en-US" b="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https://www.climate.gov/enso</a:t>
            </a:r>
          </a:p>
        </p:txBody>
      </p:sp>
      <p:sp>
        <p:nvSpPr>
          <p:cNvPr id="4" name="Slide Number Placeholder 3"/>
          <p:cNvSpPr>
            <a:spLocks noGrp="1"/>
          </p:cNvSpPr>
          <p:nvPr>
            <p:ph type="sldNum" sz="quarter" idx="5"/>
          </p:nvPr>
        </p:nvSpPr>
        <p:spPr/>
        <p:txBody>
          <a:bodyPr/>
          <a:lstStyle/>
          <a:p>
            <a:fld id="{2AA2028F-2486-4C6B-A656-2A8076F6E4FD}" type="slidenum">
              <a:rPr lang="en-US" smtClean="0"/>
              <a:t>30</a:t>
            </a:fld>
            <a:endParaRPr lang="en-US"/>
          </a:p>
        </p:txBody>
      </p:sp>
    </p:spTree>
    <p:extLst>
      <p:ext uri="{BB962C8B-B14F-4D97-AF65-F5344CB8AC3E}">
        <p14:creationId xmlns:p14="http://schemas.microsoft.com/office/powerpoint/2010/main" val="3401367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59B07965-DE52-4504-95F6-45720B36FD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130F2D96-7870-4AE6-9CC2-7F8F7C435A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-La interacción entre el océano ecuatorial y la convección es un proceso estocástico.</a:t>
            </a:r>
          </a:p>
          <a:p>
            <a:pPr eaLnBrk="1" hangingPunct="1">
              <a:spcBef>
                <a:spcPct val="0"/>
              </a:spcBef>
            </a:pPr>
            <a:r>
              <a:rPr lang="en-US" altLang="en-US"/>
              <a:t>-Para que ocurra interacción debe haber convección. </a:t>
            </a:r>
          </a:p>
          <a:p>
            <a:pPr eaLnBrk="1" hangingPunct="1">
              <a:spcBef>
                <a:spcPct val="0"/>
              </a:spcBef>
            </a:pPr>
            <a:r>
              <a:rPr lang="en-US" altLang="en-US"/>
              <a:t>-Para que haya convección debe haber temperaturas suficientemente cálidas.</a:t>
            </a:r>
          </a:p>
        </p:txBody>
      </p:sp>
      <p:sp>
        <p:nvSpPr>
          <p:cNvPr id="98308" name="Slide Number Placeholder 3">
            <a:extLst>
              <a:ext uri="{FF2B5EF4-FFF2-40B4-BE49-F238E27FC236}">
                <a16:creationId xmlns:a16="http://schemas.microsoft.com/office/drawing/2014/main" id="{15175FE7-161F-459A-B265-8EA15A0E68F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1C9F3CA-F7E2-47A7-ADEF-AA562B5FE03A}" type="slidenum">
              <a:rPr lang="en-US" altLang="en-US" b="0"/>
              <a:pPr algn="r" eaLnBrk="1" hangingPunct="1">
                <a:spcBef>
                  <a:spcPct val="0"/>
                </a:spcBef>
              </a:pPr>
              <a:t>31</a:t>
            </a:fld>
            <a:endParaRPr lang="en-US" altLang="en-US" b="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59B07965-DE52-4504-95F6-45720B36FD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130F2D96-7870-4AE6-9CC2-7F8F7C435A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8308" name="Slide Number Placeholder 3">
            <a:extLst>
              <a:ext uri="{FF2B5EF4-FFF2-40B4-BE49-F238E27FC236}">
                <a16:creationId xmlns:a16="http://schemas.microsoft.com/office/drawing/2014/main" id="{15175FE7-161F-459A-B265-8EA15A0E68F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1C9F3CA-F7E2-47A7-ADEF-AA562B5FE03A}" type="slidenum">
              <a:rPr lang="en-US" altLang="en-US" b="0"/>
              <a:pPr algn="r" eaLnBrk="1" hangingPunct="1">
                <a:spcBef>
                  <a:spcPct val="0"/>
                </a:spcBef>
              </a:pPr>
              <a:t>32</a:t>
            </a:fld>
            <a:endParaRPr lang="en-US" altLang="en-US" b="0"/>
          </a:p>
        </p:txBody>
      </p:sp>
    </p:spTree>
    <p:extLst>
      <p:ext uri="{BB962C8B-B14F-4D97-AF65-F5344CB8AC3E}">
        <p14:creationId xmlns:p14="http://schemas.microsoft.com/office/powerpoint/2010/main" val="672249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59B07965-DE52-4504-95F6-45720B36FD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130F2D96-7870-4AE6-9CC2-7F8F7C435A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8308" name="Slide Number Placeholder 3">
            <a:extLst>
              <a:ext uri="{FF2B5EF4-FFF2-40B4-BE49-F238E27FC236}">
                <a16:creationId xmlns:a16="http://schemas.microsoft.com/office/drawing/2014/main" id="{15175FE7-161F-459A-B265-8EA15A0E68F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1C9F3CA-F7E2-47A7-ADEF-AA562B5FE03A}" type="slidenum">
              <a:rPr lang="en-US" altLang="en-US" b="0"/>
              <a:pPr algn="r" eaLnBrk="1" hangingPunct="1">
                <a:spcBef>
                  <a:spcPct val="0"/>
                </a:spcBef>
              </a:pPr>
              <a:t>33</a:t>
            </a:fld>
            <a:endParaRPr lang="en-US" altLang="en-US" b="0"/>
          </a:p>
        </p:txBody>
      </p:sp>
    </p:spTree>
    <p:extLst>
      <p:ext uri="{BB962C8B-B14F-4D97-AF65-F5344CB8AC3E}">
        <p14:creationId xmlns:p14="http://schemas.microsoft.com/office/powerpoint/2010/main" val="1073266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01BE6-998E-4C5D-8CF2-4F51DB3C47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9E4345-24A7-49A4-BE92-683089F52A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DB90E1-355C-438C-8C4F-00F4339E3473}"/>
              </a:ext>
            </a:extLst>
          </p:cNvPr>
          <p:cNvSpPr>
            <a:spLocks noGrp="1"/>
          </p:cNvSpPr>
          <p:nvPr>
            <p:ph type="dt" sz="half" idx="10"/>
          </p:nvPr>
        </p:nvSpPr>
        <p:spPr/>
        <p:txBody>
          <a:bodyPr/>
          <a:lstStyle/>
          <a:p>
            <a:fld id="{47ED2C07-E370-426F-B7E3-58DF53B8D88A}" type="datetimeFigureOut">
              <a:rPr lang="en-US" smtClean="0"/>
              <a:t>2/11/2021</a:t>
            </a:fld>
            <a:endParaRPr lang="en-US"/>
          </a:p>
        </p:txBody>
      </p:sp>
      <p:sp>
        <p:nvSpPr>
          <p:cNvPr id="5" name="Footer Placeholder 4">
            <a:extLst>
              <a:ext uri="{FF2B5EF4-FFF2-40B4-BE49-F238E27FC236}">
                <a16:creationId xmlns:a16="http://schemas.microsoft.com/office/drawing/2014/main" id="{778F5D24-4766-488A-837A-85E2BB1C3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876650-39F1-4532-AC09-0F7E951F3346}"/>
              </a:ext>
            </a:extLst>
          </p:cNvPr>
          <p:cNvSpPr>
            <a:spLocks noGrp="1"/>
          </p:cNvSpPr>
          <p:nvPr>
            <p:ph type="sldNum" sz="quarter" idx="12"/>
          </p:nvPr>
        </p:nvSpPr>
        <p:spPr/>
        <p:txBody>
          <a:bodyPr/>
          <a:lstStyle/>
          <a:p>
            <a:fld id="{1CF11665-FC79-4C55-945B-4A938D850A0C}" type="slidenum">
              <a:rPr lang="en-US" smtClean="0"/>
              <a:t>‹#›</a:t>
            </a:fld>
            <a:endParaRPr lang="en-US"/>
          </a:p>
        </p:txBody>
      </p:sp>
    </p:spTree>
    <p:extLst>
      <p:ext uri="{BB962C8B-B14F-4D97-AF65-F5344CB8AC3E}">
        <p14:creationId xmlns:p14="http://schemas.microsoft.com/office/powerpoint/2010/main" val="1842402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AB143-34F4-4BD1-B22F-A6A89DA2D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208A1D-6828-41A8-B4A2-6321DFF24D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85897-9593-40E8-B1AD-15823120129E}"/>
              </a:ext>
            </a:extLst>
          </p:cNvPr>
          <p:cNvSpPr>
            <a:spLocks noGrp="1"/>
          </p:cNvSpPr>
          <p:nvPr>
            <p:ph type="dt" sz="half" idx="10"/>
          </p:nvPr>
        </p:nvSpPr>
        <p:spPr/>
        <p:txBody>
          <a:bodyPr/>
          <a:lstStyle/>
          <a:p>
            <a:fld id="{47ED2C07-E370-426F-B7E3-58DF53B8D88A}" type="datetimeFigureOut">
              <a:rPr lang="en-US" smtClean="0"/>
              <a:t>2/11/2021</a:t>
            </a:fld>
            <a:endParaRPr lang="en-US"/>
          </a:p>
        </p:txBody>
      </p:sp>
      <p:sp>
        <p:nvSpPr>
          <p:cNvPr id="5" name="Footer Placeholder 4">
            <a:extLst>
              <a:ext uri="{FF2B5EF4-FFF2-40B4-BE49-F238E27FC236}">
                <a16:creationId xmlns:a16="http://schemas.microsoft.com/office/drawing/2014/main" id="{B6475ACD-C42C-46D5-A744-B82F2D622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56B3F5-5CB9-4E14-BCB2-1FCE5C9B0585}"/>
              </a:ext>
            </a:extLst>
          </p:cNvPr>
          <p:cNvSpPr>
            <a:spLocks noGrp="1"/>
          </p:cNvSpPr>
          <p:nvPr>
            <p:ph type="sldNum" sz="quarter" idx="12"/>
          </p:nvPr>
        </p:nvSpPr>
        <p:spPr/>
        <p:txBody>
          <a:bodyPr/>
          <a:lstStyle/>
          <a:p>
            <a:fld id="{1CF11665-FC79-4C55-945B-4A938D850A0C}" type="slidenum">
              <a:rPr lang="en-US" smtClean="0"/>
              <a:t>‹#›</a:t>
            </a:fld>
            <a:endParaRPr lang="en-US"/>
          </a:p>
        </p:txBody>
      </p:sp>
    </p:spTree>
    <p:extLst>
      <p:ext uri="{BB962C8B-B14F-4D97-AF65-F5344CB8AC3E}">
        <p14:creationId xmlns:p14="http://schemas.microsoft.com/office/powerpoint/2010/main" val="4177472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B859E1-0029-473D-BFB6-0337EF401C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67F8F6-2DB7-49DA-A4AC-91288B00EE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C51273-1ACA-46FA-89D7-5D587A936B75}"/>
              </a:ext>
            </a:extLst>
          </p:cNvPr>
          <p:cNvSpPr>
            <a:spLocks noGrp="1"/>
          </p:cNvSpPr>
          <p:nvPr>
            <p:ph type="dt" sz="half" idx="10"/>
          </p:nvPr>
        </p:nvSpPr>
        <p:spPr/>
        <p:txBody>
          <a:bodyPr/>
          <a:lstStyle/>
          <a:p>
            <a:fld id="{47ED2C07-E370-426F-B7E3-58DF53B8D88A}" type="datetimeFigureOut">
              <a:rPr lang="en-US" smtClean="0"/>
              <a:t>2/11/2021</a:t>
            </a:fld>
            <a:endParaRPr lang="en-US"/>
          </a:p>
        </p:txBody>
      </p:sp>
      <p:sp>
        <p:nvSpPr>
          <p:cNvPr id="5" name="Footer Placeholder 4">
            <a:extLst>
              <a:ext uri="{FF2B5EF4-FFF2-40B4-BE49-F238E27FC236}">
                <a16:creationId xmlns:a16="http://schemas.microsoft.com/office/drawing/2014/main" id="{140C2586-5E40-4585-920A-B2DE7298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FECC6-9FCF-4679-9C15-81C3A99B2F57}"/>
              </a:ext>
            </a:extLst>
          </p:cNvPr>
          <p:cNvSpPr>
            <a:spLocks noGrp="1"/>
          </p:cNvSpPr>
          <p:nvPr>
            <p:ph type="sldNum" sz="quarter" idx="12"/>
          </p:nvPr>
        </p:nvSpPr>
        <p:spPr/>
        <p:txBody>
          <a:bodyPr/>
          <a:lstStyle/>
          <a:p>
            <a:fld id="{1CF11665-FC79-4C55-945B-4A938D850A0C}" type="slidenum">
              <a:rPr lang="en-US" smtClean="0"/>
              <a:t>‹#›</a:t>
            </a:fld>
            <a:endParaRPr lang="en-US"/>
          </a:p>
        </p:txBody>
      </p:sp>
    </p:spTree>
    <p:extLst>
      <p:ext uri="{BB962C8B-B14F-4D97-AF65-F5344CB8AC3E}">
        <p14:creationId xmlns:p14="http://schemas.microsoft.com/office/powerpoint/2010/main" val="2802110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76BC4-66FE-4C5B-8E86-406463F64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8EF737-2DD0-4337-84AC-9E6CCC23F3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D925C-26AC-4897-A74E-FD873715D4CD}"/>
              </a:ext>
            </a:extLst>
          </p:cNvPr>
          <p:cNvSpPr>
            <a:spLocks noGrp="1"/>
          </p:cNvSpPr>
          <p:nvPr>
            <p:ph type="dt" sz="half" idx="10"/>
          </p:nvPr>
        </p:nvSpPr>
        <p:spPr/>
        <p:txBody>
          <a:bodyPr/>
          <a:lstStyle/>
          <a:p>
            <a:fld id="{47ED2C07-E370-426F-B7E3-58DF53B8D88A}" type="datetimeFigureOut">
              <a:rPr lang="en-US" smtClean="0"/>
              <a:t>2/11/2021</a:t>
            </a:fld>
            <a:endParaRPr lang="en-US"/>
          </a:p>
        </p:txBody>
      </p:sp>
      <p:sp>
        <p:nvSpPr>
          <p:cNvPr id="5" name="Footer Placeholder 4">
            <a:extLst>
              <a:ext uri="{FF2B5EF4-FFF2-40B4-BE49-F238E27FC236}">
                <a16:creationId xmlns:a16="http://schemas.microsoft.com/office/drawing/2014/main" id="{3539FFC4-5F42-4F64-9B52-01AD71CC3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C6D0F0-5116-477F-A385-AE3B5ED07761}"/>
              </a:ext>
            </a:extLst>
          </p:cNvPr>
          <p:cNvSpPr>
            <a:spLocks noGrp="1"/>
          </p:cNvSpPr>
          <p:nvPr>
            <p:ph type="sldNum" sz="quarter" idx="12"/>
          </p:nvPr>
        </p:nvSpPr>
        <p:spPr/>
        <p:txBody>
          <a:bodyPr/>
          <a:lstStyle/>
          <a:p>
            <a:fld id="{1CF11665-FC79-4C55-945B-4A938D850A0C}" type="slidenum">
              <a:rPr lang="en-US" smtClean="0"/>
              <a:t>‹#›</a:t>
            </a:fld>
            <a:endParaRPr lang="en-US"/>
          </a:p>
        </p:txBody>
      </p:sp>
    </p:spTree>
    <p:extLst>
      <p:ext uri="{BB962C8B-B14F-4D97-AF65-F5344CB8AC3E}">
        <p14:creationId xmlns:p14="http://schemas.microsoft.com/office/powerpoint/2010/main" val="971060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FBD77-66C5-4EC6-9CC8-E4E4C08EB6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0B9F7D-13B9-4468-B891-EAC3FB26DD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E84D7D-3F23-4EF9-8074-A146CE817AAB}"/>
              </a:ext>
            </a:extLst>
          </p:cNvPr>
          <p:cNvSpPr>
            <a:spLocks noGrp="1"/>
          </p:cNvSpPr>
          <p:nvPr>
            <p:ph type="dt" sz="half" idx="10"/>
          </p:nvPr>
        </p:nvSpPr>
        <p:spPr/>
        <p:txBody>
          <a:bodyPr/>
          <a:lstStyle/>
          <a:p>
            <a:fld id="{47ED2C07-E370-426F-B7E3-58DF53B8D88A}" type="datetimeFigureOut">
              <a:rPr lang="en-US" smtClean="0"/>
              <a:t>2/11/2021</a:t>
            </a:fld>
            <a:endParaRPr lang="en-US"/>
          </a:p>
        </p:txBody>
      </p:sp>
      <p:sp>
        <p:nvSpPr>
          <p:cNvPr id="5" name="Footer Placeholder 4">
            <a:extLst>
              <a:ext uri="{FF2B5EF4-FFF2-40B4-BE49-F238E27FC236}">
                <a16:creationId xmlns:a16="http://schemas.microsoft.com/office/drawing/2014/main" id="{3E723EB5-80BF-4F08-A199-0A2067205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05CFE-15D9-4EA9-8A1B-FAA6759CA8CF}"/>
              </a:ext>
            </a:extLst>
          </p:cNvPr>
          <p:cNvSpPr>
            <a:spLocks noGrp="1"/>
          </p:cNvSpPr>
          <p:nvPr>
            <p:ph type="sldNum" sz="quarter" idx="12"/>
          </p:nvPr>
        </p:nvSpPr>
        <p:spPr/>
        <p:txBody>
          <a:bodyPr/>
          <a:lstStyle/>
          <a:p>
            <a:fld id="{1CF11665-FC79-4C55-945B-4A938D850A0C}" type="slidenum">
              <a:rPr lang="en-US" smtClean="0"/>
              <a:t>‹#›</a:t>
            </a:fld>
            <a:endParaRPr lang="en-US"/>
          </a:p>
        </p:txBody>
      </p:sp>
    </p:spTree>
    <p:extLst>
      <p:ext uri="{BB962C8B-B14F-4D97-AF65-F5344CB8AC3E}">
        <p14:creationId xmlns:p14="http://schemas.microsoft.com/office/powerpoint/2010/main" val="180553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9CDD3-B6F0-4445-9487-F864D7CF14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42E76E-8177-46EE-83AA-3F9DA588E6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D1B13A-32B1-44EF-9EE2-E3E35759AC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4B9F84-3968-4553-A70E-3820BF12A9BC}"/>
              </a:ext>
            </a:extLst>
          </p:cNvPr>
          <p:cNvSpPr>
            <a:spLocks noGrp="1"/>
          </p:cNvSpPr>
          <p:nvPr>
            <p:ph type="dt" sz="half" idx="10"/>
          </p:nvPr>
        </p:nvSpPr>
        <p:spPr/>
        <p:txBody>
          <a:bodyPr/>
          <a:lstStyle/>
          <a:p>
            <a:fld id="{47ED2C07-E370-426F-B7E3-58DF53B8D88A}" type="datetimeFigureOut">
              <a:rPr lang="en-US" smtClean="0"/>
              <a:t>2/11/2021</a:t>
            </a:fld>
            <a:endParaRPr lang="en-US"/>
          </a:p>
        </p:txBody>
      </p:sp>
      <p:sp>
        <p:nvSpPr>
          <p:cNvPr id="6" name="Footer Placeholder 5">
            <a:extLst>
              <a:ext uri="{FF2B5EF4-FFF2-40B4-BE49-F238E27FC236}">
                <a16:creationId xmlns:a16="http://schemas.microsoft.com/office/drawing/2014/main" id="{214349B0-C424-483A-989C-BC03036FE5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14E464-A584-4F06-A5E0-79F81E6004D3}"/>
              </a:ext>
            </a:extLst>
          </p:cNvPr>
          <p:cNvSpPr>
            <a:spLocks noGrp="1"/>
          </p:cNvSpPr>
          <p:nvPr>
            <p:ph type="sldNum" sz="quarter" idx="12"/>
          </p:nvPr>
        </p:nvSpPr>
        <p:spPr/>
        <p:txBody>
          <a:bodyPr/>
          <a:lstStyle/>
          <a:p>
            <a:fld id="{1CF11665-FC79-4C55-945B-4A938D850A0C}" type="slidenum">
              <a:rPr lang="en-US" smtClean="0"/>
              <a:t>‹#›</a:t>
            </a:fld>
            <a:endParaRPr lang="en-US"/>
          </a:p>
        </p:txBody>
      </p:sp>
    </p:spTree>
    <p:extLst>
      <p:ext uri="{BB962C8B-B14F-4D97-AF65-F5344CB8AC3E}">
        <p14:creationId xmlns:p14="http://schemas.microsoft.com/office/powerpoint/2010/main" val="2248437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496F9-B789-461D-9833-B099307E48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AD8166-0F4E-49F4-A4C8-06407101E2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23ED15-11A5-4E04-BC70-2829D7B9CC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DDC8AF-3106-4246-94D0-2F9D47919E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CDED34-E2A5-4838-915F-9A8B27D236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30FDAF-D1C1-4695-94F7-71105534C0AA}"/>
              </a:ext>
            </a:extLst>
          </p:cNvPr>
          <p:cNvSpPr>
            <a:spLocks noGrp="1"/>
          </p:cNvSpPr>
          <p:nvPr>
            <p:ph type="dt" sz="half" idx="10"/>
          </p:nvPr>
        </p:nvSpPr>
        <p:spPr/>
        <p:txBody>
          <a:bodyPr/>
          <a:lstStyle/>
          <a:p>
            <a:fld id="{47ED2C07-E370-426F-B7E3-58DF53B8D88A}" type="datetimeFigureOut">
              <a:rPr lang="en-US" smtClean="0"/>
              <a:t>2/11/2021</a:t>
            </a:fld>
            <a:endParaRPr lang="en-US"/>
          </a:p>
        </p:txBody>
      </p:sp>
      <p:sp>
        <p:nvSpPr>
          <p:cNvPr id="8" name="Footer Placeholder 7">
            <a:extLst>
              <a:ext uri="{FF2B5EF4-FFF2-40B4-BE49-F238E27FC236}">
                <a16:creationId xmlns:a16="http://schemas.microsoft.com/office/drawing/2014/main" id="{8F76DC1D-0B3E-4DE9-8EE3-358F35301A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C44C4E-5556-4911-A6A6-1C00E82161CC}"/>
              </a:ext>
            </a:extLst>
          </p:cNvPr>
          <p:cNvSpPr>
            <a:spLocks noGrp="1"/>
          </p:cNvSpPr>
          <p:nvPr>
            <p:ph type="sldNum" sz="quarter" idx="12"/>
          </p:nvPr>
        </p:nvSpPr>
        <p:spPr/>
        <p:txBody>
          <a:bodyPr/>
          <a:lstStyle/>
          <a:p>
            <a:fld id="{1CF11665-FC79-4C55-945B-4A938D850A0C}" type="slidenum">
              <a:rPr lang="en-US" smtClean="0"/>
              <a:t>‹#›</a:t>
            </a:fld>
            <a:endParaRPr lang="en-US"/>
          </a:p>
        </p:txBody>
      </p:sp>
    </p:spTree>
    <p:extLst>
      <p:ext uri="{BB962C8B-B14F-4D97-AF65-F5344CB8AC3E}">
        <p14:creationId xmlns:p14="http://schemas.microsoft.com/office/powerpoint/2010/main" val="2648262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112B6-AFF5-4E6B-BE95-E522B41D8D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50F9D0-16F9-4809-8219-CF7100E49CFB}"/>
              </a:ext>
            </a:extLst>
          </p:cNvPr>
          <p:cNvSpPr>
            <a:spLocks noGrp="1"/>
          </p:cNvSpPr>
          <p:nvPr>
            <p:ph type="dt" sz="half" idx="10"/>
          </p:nvPr>
        </p:nvSpPr>
        <p:spPr/>
        <p:txBody>
          <a:bodyPr/>
          <a:lstStyle/>
          <a:p>
            <a:fld id="{47ED2C07-E370-426F-B7E3-58DF53B8D88A}" type="datetimeFigureOut">
              <a:rPr lang="en-US" smtClean="0"/>
              <a:t>2/11/2021</a:t>
            </a:fld>
            <a:endParaRPr lang="en-US"/>
          </a:p>
        </p:txBody>
      </p:sp>
      <p:sp>
        <p:nvSpPr>
          <p:cNvPr id="4" name="Footer Placeholder 3">
            <a:extLst>
              <a:ext uri="{FF2B5EF4-FFF2-40B4-BE49-F238E27FC236}">
                <a16:creationId xmlns:a16="http://schemas.microsoft.com/office/drawing/2014/main" id="{6969CB75-C702-441A-BC79-4551C3CC29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2799E0-F2B8-474B-8435-5215E0606B19}"/>
              </a:ext>
            </a:extLst>
          </p:cNvPr>
          <p:cNvSpPr>
            <a:spLocks noGrp="1"/>
          </p:cNvSpPr>
          <p:nvPr>
            <p:ph type="sldNum" sz="quarter" idx="12"/>
          </p:nvPr>
        </p:nvSpPr>
        <p:spPr/>
        <p:txBody>
          <a:bodyPr/>
          <a:lstStyle/>
          <a:p>
            <a:fld id="{1CF11665-FC79-4C55-945B-4A938D850A0C}" type="slidenum">
              <a:rPr lang="en-US" smtClean="0"/>
              <a:t>‹#›</a:t>
            </a:fld>
            <a:endParaRPr lang="en-US"/>
          </a:p>
        </p:txBody>
      </p:sp>
    </p:spTree>
    <p:extLst>
      <p:ext uri="{BB962C8B-B14F-4D97-AF65-F5344CB8AC3E}">
        <p14:creationId xmlns:p14="http://schemas.microsoft.com/office/powerpoint/2010/main" val="34666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59BA86-8669-42BE-8959-B7DCA353BD1E}"/>
              </a:ext>
            </a:extLst>
          </p:cNvPr>
          <p:cNvSpPr>
            <a:spLocks noGrp="1"/>
          </p:cNvSpPr>
          <p:nvPr>
            <p:ph type="dt" sz="half" idx="10"/>
          </p:nvPr>
        </p:nvSpPr>
        <p:spPr/>
        <p:txBody>
          <a:bodyPr/>
          <a:lstStyle/>
          <a:p>
            <a:fld id="{47ED2C07-E370-426F-B7E3-58DF53B8D88A}" type="datetimeFigureOut">
              <a:rPr lang="en-US" smtClean="0"/>
              <a:t>2/11/2021</a:t>
            </a:fld>
            <a:endParaRPr lang="en-US"/>
          </a:p>
        </p:txBody>
      </p:sp>
      <p:sp>
        <p:nvSpPr>
          <p:cNvPr id="3" name="Footer Placeholder 2">
            <a:extLst>
              <a:ext uri="{FF2B5EF4-FFF2-40B4-BE49-F238E27FC236}">
                <a16:creationId xmlns:a16="http://schemas.microsoft.com/office/drawing/2014/main" id="{1F839710-4AA4-48C9-9161-86EE466B18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BECBDE-778C-4DC1-B85E-2875FED1E413}"/>
              </a:ext>
            </a:extLst>
          </p:cNvPr>
          <p:cNvSpPr>
            <a:spLocks noGrp="1"/>
          </p:cNvSpPr>
          <p:nvPr>
            <p:ph type="sldNum" sz="quarter" idx="12"/>
          </p:nvPr>
        </p:nvSpPr>
        <p:spPr/>
        <p:txBody>
          <a:bodyPr/>
          <a:lstStyle/>
          <a:p>
            <a:fld id="{1CF11665-FC79-4C55-945B-4A938D850A0C}" type="slidenum">
              <a:rPr lang="en-US" smtClean="0"/>
              <a:t>‹#›</a:t>
            </a:fld>
            <a:endParaRPr lang="en-US"/>
          </a:p>
        </p:txBody>
      </p:sp>
    </p:spTree>
    <p:extLst>
      <p:ext uri="{BB962C8B-B14F-4D97-AF65-F5344CB8AC3E}">
        <p14:creationId xmlns:p14="http://schemas.microsoft.com/office/powerpoint/2010/main" val="3423430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EE13-A863-4977-9122-0485B74F9D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BC963A-8C84-4549-835E-9C00C87FCE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4E0B3E-F433-4635-91BB-CD814008C3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0C72F5-F818-4DCC-B914-633DE29DC81E}"/>
              </a:ext>
            </a:extLst>
          </p:cNvPr>
          <p:cNvSpPr>
            <a:spLocks noGrp="1"/>
          </p:cNvSpPr>
          <p:nvPr>
            <p:ph type="dt" sz="half" idx="10"/>
          </p:nvPr>
        </p:nvSpPr>
        <p:spPr/>
        <p:txBody>
          <a:bodyPr/>
          <a:lstStyle/>
          <a:p>
            <a:fld id="{47ED2C07-E370-426F-B7E3-58DF53B8D88A}" type="datetimeFigureOut">
              <a:rPr lang="en-US" smtClean="0"/>
              <a:t>2/11/2021</a:t>
            </a:fld>
            <a:endParaRPr lang="en-US"/>
          </a:p>
        </p:txBody>
      </p:sp>
      <p:sp>
        <p:nvSpPr>
          <p:cNvPr id="6" name="Footer Placeholder 5">
            <a:extLst>
              <a:ext uri="{FF2B5EF4-FFF2-40B4-BE49-F238E27FC236}">
                <a16:creationId xmlns:a16="http://schemas.microsoft.com/office/drawing/2014/main" id="{D417FF5A-763A-471F-8ACF-A8E3B9363E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47BF48-77C8-418D-8403-83C22E7E9C46}"/>
              </a:ext>
            </a:extLst>
          </p:cNvPr>
          <p:cNvSpPr>
            <a:spLocks noGrp="1"/>
          </p:cNvSpPr>
          <p:nvPr>
            <p:ph type="sldNum" sz="quarter" idx="12"/>
          </p:nvPr>
        </p:nvSpPr>
        <p:spPr/>
        <p:txBody>
          <a:bodyPr/>
          <a:lstStyle/>
          <a:p>
            <a:fld id="{1CF11665-FC79-4C55-945B-4A938D850A0C}" type="slidenum">
              <a:rPr lang="en-US" smtClean="0"/>
              <a:t>‹#›</a:t>
            </a:fld>
            <a:endParaRPr lang="en-US"/>
          </a:p>
        </p:txBody>
      </p:sp>
    </p:spTree>
    <p:extLst>
      <p:ext uri="{BB962C8B-B14F-4D97-AF65-F5344CB8AC3E}">
        <p14:creationId xmlns:p14="http://schemas.microsoft.com/office/powerpoint/2010/main" val="533568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44CC4-A0DB-45F5-8039-48B847B58E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878F07-8EB2-4E75-92EC-74AC090E1E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1A151F-012A-4AC2-B1C4-6468D0B38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E0AECE-B5DA-4D02-BF28-A6F0384E92F0}"/>
              </a:ext>
            </a:extLst>
          </p:cNvPr>
          <p:cNvSpPr>
            <a:spLocks noGrp="1"/>
          </p:cNvSpPr>
          <p:nvPr>
            <p:ph type="dt" sz="half" idx="10"/>
          </p:nvPr>
        </p:nvSpPr>
        <p:spPr/>
        <p:txBody>
          <a:bodyPr/>
          <a:lstStyle/>
          <a:p>
            <a:fld id="{47ED2C07-E370-426F-B7E3-58DF53B8D88A}" type="datetimeFigureOut">
              <a:rPr lang="en-US" smtClean="0"/>
              <a:t>2/11/2021</a:t>
            </a:fld>
            <a:endParaRPr lang="en-US"/>
          </a:p>
        </p:txBody>
      </p:sp>
      <p:sp>
        <p:nvSpPr>
          <p:cNvPr id="6" name="Footer Placeholder 5">
            <a:extLst>
              <a:ext uri="{FF2B5EF4-FFF2-40B4-BE49-F238E27FC236}">
                <a16:creationId xmlns:a16="http://schemas.microsoft.com/office/drawing/2014/main" id="{1A56BB27-3791-4D0F-96E3-B38F1E2CDE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E3B40B-913F-4E75-9EAE-7A2FAC75B016}"/>
              </a:ext>
            </a:extLst>
          </p:cNvPr>
          <p:cNvSpPr>
            <a:spLocks noGrp="1"/>
          </p:cNvSpPr>
          <p:nvPr>
            <p:ph type="sldNum" sz="quarter" idx="12"/>
          </p:nvPr>
        </p:nvSpPr>
        <p:spPr/>
        <p:txBody>
          <a:bodyPr/>
          <a:lstStyle/>
          <a:p>
            <a:fld id="{1CF11665-FC79-4C55-945B-4A938D850A0C}" type="slidenum">
              <a:rPr lang="en-US" smtClean="0"/>
              <a:t>‹#›</a:t>
            </a:fld>
            <a:endParaRPr lang="en-US"/>
          </a:p>
        </p:txBody>
      </p:sp>
    </p:spTree>
    <p:extLst>
      <p:ext uri="{BB962C8B-B14F-4D97-AF65-F5344CB8AC3E}">
        <p14:creationId xmlns:p14="http://schemas.microsoft.com/office/powerpoint/2010/main" val="2709840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3C378-71CB-4B92-B370-7BC4100CE0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07D610-4C62-4A3F-8CA6-5A1FA6165C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5314E-5AA3-40BC-B571-35284B0A28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D2C07-E370-426F-B7E3-58DF53B8D88A}" type="datetimeFigureOut">
              <a:rPr lang="en-US" smtClean="0"/>
              <a:t>2/11/2021</a:t>
            </a:fld>
            <a:endParaRPr lang="en-US"/>
          </a:p>
        </p:txBody>
      </p:sp>
      <p:sp>
        <p:nvSpPr>
          <p:cNvPr id="5" name="Footer Placeholder 4">
            <a:extLst>
              <a:ext uri="{FF2B5EF4-FFF2-40B4-BE49-F238E27FC236}">
                <a16:creationId xmlns:a16="http://schemas.microsoft.com/office/drawing/2014/main" id="{4B338068-BC9D-4721-B128-C4C1F6979D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BA734E-884B-49FE-B47F-99F9B7B261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F11665-FC79-4C55-945B-4A938D850A0C}" type="slidenum">
              <a:rPr lang="en-US" smtClean="0"/>
              <a:t>‹#›</a:t>
            </a:fld>
            <a:endParaRPr lang="en-US"/>
          </a:p>
        </p:txBody>
      </p:sp>
    </p:spTree>
    <p:extLst>
      <p:ext uri="{BB962C8B-B14F-4D97-AF65-F5344CB8AC3E}">
        <p14:creationId xmlns:p14="http://schemas.microsoft.com/office/powerpoint/2010/main" val="2397129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wm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6.gif"/></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53.gif"/><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8.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7.gif"/><Relationship Id="rId5" Type="http://schemas.openxmlformats.org/officeDocument/2006/relationships/image" Target="../media/image66.png"/><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71.gif"/><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72.png"/><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87620317-04CE-42F3-A647-BCBD6BDDB547}"/>
              </a:ext>
            </a:extLst>
          </p:cNvPr>
          <p:cNvGrpSpPr/>
          <p:nvPr/>
        </p:nvGrpSpPr>
        <p:grpSpPr>
          <a:xfrm>
            <a:off x="0" y="5554226"/>
            <a:ext cx="12192001" cy="1303773"/>
            <a:chOff x="0" y="5554226"/>
            <a:chExt cx="12192001" cy="1303773"/>
          </a:xfrm>
        </p:grpSpPr>
        <p:pic>
          <p:nvPicPr>
            <p:cNvPr id="3" name="Picture 2">
              <a:extLst>
                <a:ext uri="{FF2B5EF4-FFF2-40B4-BE49-F238E27FC236}">
                  <a16:creationId xmlns:a16="http://schemas.microsoft.com/office/drawing/2014/main" id="{5361478A-51C7-44DB-81AB-A202BB84FEC1}"/>
                </a:ext>
              </a:extLst>
            </p:cNvPr>
            <p:cNvPicPr>
              <a:picLocks noChangeAspect="1"/>
            </p:cNvPicPr>
            <p:nvPr/>
          </p:nvPicPr>
          <p:blipFill rotWithShape="1">
            <a:blip r:embed="rId3"/>
            <a:srcRect b="8800"/>
            <a:stretch/>
          </p:blipFill>
          <p:spPr>
            <a:xfrm>
              <a:off x="8033657" y="5554226"/>
              <a:ext cx="4158344" cy="1303773"/>
            </a:xfrm>
            <a:prstGeom prst="rect">
              <a:avLst/>
            </a:prstGeom>
          </p:spPr>
        </p:pic>
        <p:sp>
          <p:nvSpPr>
            <p:cNvPr id="4" name="Rectangle 3">
              <a:extLst>
                <a:ext uri="{FF2B5EF4-FFF2-40B4-BE49-F238E27FC236}">
                  <a16:creationId xmlns:a16="http://schemas.microsoft.com/office/drawing/2014/main" id="{3DD63366-758E-45F8-A191-9F00C2884362}"/>
                </a:ext>
              </a:extLst>
            </p:cNvPr>
            <p:cNvSpPr/>
            <p:nvPr/>
          </p:nvSpPr>
          <p:spPr>
            <a:xfrm>
              <a:off x="0" y="6015890"/>
              <a:ext cx="12192000" cy="842109"/>
            </a:xfrm>
            <a:prstGeom prst="rect">
              <a:avLst/>
            </a:prstGeom>
            <a:gradFill flip="none" rotWithShape="1">
              <a:gsLst>
                <a:gs pos="15000">
                  <a:srgbClr val="749DCA">
                    <a:alpha val="0"/>
                  </a:srgbClr>
                </a:gs>
                <a:gs pos="54440">
                  <a:srgbClr val="6E98C8">
                    <a:alpha val="20000"/>
                  </a:srgbClr>
                </a:gs>
                <a:gs pos="100000">
                  <a:srgbClr val="6893C6">
                    <a:alpha val="6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08A6EB19-6122-4B70-A841-1896693C8250}"/>
              </a:ext>
            </a:extLst>
          </p:cNvPr>
          <p:cNvSpPr txBox="1"/>
          <p:nvPr/>
        </p:nvSpPr>
        <p:spPr>
          <a:xfrm>
            <a:off x="854949" y="969224"/>
            <a:ext cx="10441441" cy="1831271"/>
          </a:xfrm>
          <a:prstGeom prst="rect">
            <a:avLst/>
          </a:prstGeom>
          <a:noFill/>
        </p:spPr>
        <p:txBody>
          <a:bodyPr wrap="square">
            <a:spAutoFit/>
          </a:bodyPr>
          <a:lstStyle/>
          <a:p>
            <a:pPr algn="ctr">
              <a:spcAft>
                <a:spcPts val="300"/>
              </a:spcAft>
            </a:pPr>
            <a:r>
              <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Interpretation of the Climate Aspects and Indices </a:t>
            </a:r>
          </a:p>
          <a:p>
            <a:pPr algn="ctr">
              <a:spcAft>
                <a:spcPts val="300"/>
              </a:spcAft>
            </a:pPr>
            <a:r>
              <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discussed during the WMO RA-III/IV </a:t>
            </a:r>
          </a:p>
          <a:p>
            <a:pPr algn="ctr">
              <a:spcAft>
                <a:spcPts val="300"/>
              </a:spcAft>
            </a:pPr>
            <a:r>
              <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Regional Focus Monthly Sessions</a:t>
            </a:r>
          </a:p>
        </p:txBody>
      </p:sp>
      <p:sp>
        <p:nvSpPr>
          <p:cNvPr id="6" name="TextBox 5">
            <a:extLst>
              <a:ext uri="{FF2B5EF4-FFF2-40B4-BE49-F238E27FC236}">
                <a16:creationId xmlns:a16="http://schemas.microsoft.com/office/drawing/2014/main" id="{44041514-5B26-46DB-AB84-A63F2E2E3ED2}"/>
              </a:ext>
            </a:extLst>
          </p:cNvPr>
          <p:cNvSpPr txBox="1"/>
          <p:nvPr/>
        </p:nvSpPr>
        <p:spPr>
          <a:xfrm>
            <a:off x="1238249" y="5554226"/>
            <a:ext cx="9715500" cy="461665"/>
          </a:xfrm>
          <a:prstGeom prst="rect">
            <a:avLst/>
          </a:prstGeom>
          <a:noFill/>
        </p:spPr>
        <p:txBody>
          <a:bodyPr wrap="square">
            <a:spAutoFit/>
          </a:bodyPr>
          <a:lstStyle/>
          <a:p>
            <a:pPr algn="ctr"/>
            <a:r>
              <a:rPr lang="en-US" sz="24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10 February 2021</a:t>
            </a:r>
          </a:p>
        </p:txBody>
      </p:sp>
      <p:sp>
        <p:nvSpPr>
          <p:cNvPr id="7" name="TextBox 6">
            <a:extLst>
              <a:ext uri="{FF2B5EF4-FFF2-40B4-BE49-F238E27FC236}">
                <a16:creationId xmlns:a16="http://schemas.microsoft.com/office/drawing/2014/main" id="{9487153E-513E-4D66-AA69-0000598FF25F}"/>
              </a:ext>
            </a:extLst>
          </p:cNvPr>
          <p:cNvSpPr txBox="1"/>
          <p:nvPr/>
        </p:nvSpPr>
        <p:spPr>
          <a:xfrm>
            <a:off x="1223735" y="3429000"/>
            <a:ext cx="9975850" cy="523220"/>
          </a:xfrm>
          <a:prstGeom prst="rect">
            <a:avLst/>
          </a:prstGeom>
          <a:noFill/>
        </p:spPr>
        <p:txBody>
          <a:bodyPr wrap="square">
            <a:spAutoFit/>
          </a:bodyPr>
          <a:lstStyle/>
          <a:p>
            <a:pPr algn="ctr">
              <a:spcAft>
                <a:spcPts val="600"/>
              </a:spcAft>
            </a:pPr>
            <a:r>
              <a:rPr lang="en-US" sz="2800" dirty="0">
                <a:solidFill>
                  <a:schemeClr val="bg1"/>
                </a:solidFill>
                <a:effectLst>
                  <a:outerShdw blurRad="38100" dist="38100" dir="2700000" algn="tl">
                    <a:srgbClr val="000000">
                      <a:alpha val="43137"/>
                    </a:srgbClr>
                  </a:outerShdw>
                </a:effectLst>
                <a:latin typeface="Segoe UI Semilight" panose="020B0402040204020203" pitchFamily="34" charset="0"/>
                <a:ea typeface="Verdana" panose="020B0604030504040204" pitchFamily="34" charset="0"/>
                <a:cs typeface="Segoe UI Semilight" panose="020B0402040204020203" pitchFamily="34" charset="0"/>
              </a:rPr>
              <a:t>José Manuel Gálvez </a:t>
            </a:r>
            <a:r>
              <a:rPr lang="en-US" sz="2800" baseline="30000" dirty="0">
                <a:solidFill>
                  <a:schemeClr val="bg1"/>
                </a:solidFill>
                <a:effectLst>
                  <a:outerShdw blurRad="38100" dist="38100" dir="2700000" algn="tl">
                    <a:srgbClr val="000000">
                      <a:alpha val="43137"/>
                    </a:srgbClr>
                  </a:outerShdw>
                </a:effectLst>
                <a:latin typeface="Segoe UI Semilight" panose="020B0402040204020203" pitchFamily="34" charset="0"/>
                <a:ea typeface="Verdana" panose="020B0604030504040204" pitchFamily="34" charset="0"/>
                <a:cs typeface="Segoe UI Semilight" panose="020B0402040204020203" pitchFamily="34" charset="0"/>
              </a:rPr>
              <a:t>1</a:t>
            </a:r>
            <a:r>
              <a:rPr lang="en-US" sz="2800" dirty="0">
                <a:solidFill>
                  <a:schemeClr val="bg1"/>
                </a:solidFill>
                <a:effectLst>
                  <a:outerShdw blurRad="38100" dist="38100" dir="2700000" algn="tl">
                    <a:srgbClr val="000000">
                      <a:alpha val="43137"/>
                    </a:srgbClr>
                  </a:outerShdw>
                </a:effectLst>
                <a:latin typeface="Segoe UI Semilight" panose="020B0402040204020203" pitchFamily="34" charset="0"/>
                <a:ea typeface="Verdana" panose="020B0604030504040204" pitchFamily="34" charset="0"/>
                <a:cs typeface="Segoe UI Semilight" panose="020B0402040204020203" pitchFamily="34" charset="0"/>
              </a:rPr>
              <a:t>,  Michel Davison</a:t>
            </a:r>
            <a:r>
              <a:rPr lang="en-US" sz="2800" baseline="30000" dirty="0">
                <a:solidFill>
                  <a:schemeClr val="bg1"/>
                </a:solidFill>
                <a:effectLst>
                  <a:outerShdw blurRad="38100" dist="38100" dir="2700000" algn="tl">
                    <a:srgbClr val="000000">
                      <a:alpha val="43137"/>
                    </a:srgbClr>
                  </a:outerShdw>
                </a:effectLst>
                <a:latin typeface="Segoe UI Semilight" panose="020B0402040204020203" pitchFamily="34" charset="0"/>
                <a:ea typeface="Verdana" panose="020B0604030504040204" pitchFamily="34" charset="0"/>
                <a:cs typeface="Segoe UI Semilight" panose="020B0402040204020203" pitchFamily="34" charset="0"/>
              </a:rPr>
              <a:t>2</a:t>
            </a:r>
            <a:r>
              <a:rPr lang="en-US" sz="2800" dirty="0">
                <a:solidFill>
                  <a:schemeClr val="bg1"/>
                </a:solidFill>
                <a:effectLst>
                  <a:outerShdw blurRad="38100" dist="38100" dir="2700000" algn="tl">
                    <a:srgbClr val="000000">
                      <a:alpha val="43137"/>
                    </a:srgbClr>
                  </a:outerShdw>
                </a:effectLst>
                <a:latin typeface="Segoe UI Semilight" panose="020B0402040204020203" pitchFamily="34" charset="0"/>
                <a:ea typeface="Verdana" panose="020B0604030504040204" pitchFamily="34" charset="0"/>
                <a:cs typeface="Segoe UI Semilight" panose="020B0402040204020203" pitchFamily="34" charset="0"/>
              </a:rPr>
              <a:t>  and  Bernie Connell</a:t>
            </a:r>
            <a:r>
              <a:rPr lang="en-US" sz="2800" baseline="30000" dirty="0">
                <a:solidFill>
                  <a:schemeClr val="bg1"/>
                </a:solidFill>
                <a:effectLst>
                  <a:outerShdw blurRad="38100" dist="38100" dir="2700000" algn="tl">
                    <a:srgbClr val="000000">
                      <a:alpha val="43137"/>
                    </a:srgbClr>
                  </a:outerShdw>
                </a:effectLst>
                <a:latin typeface="Segoe UI Semilight" panose="020B0402040204020203" pitchFamily="34" charset="0"/>
                <a:ea typeface="Verdana" panose="020B0604030504040204" pitchFamily="34" charset="0"/>
                <a:cs typeface="Segoe UI Semilight" panose="020B0402040204020203" pitchFamily="34" charset="0"/>
              </a:rPr>
              <a:t>3</a:t>
            </a:r>
          </a:p>
        </p:txBody>
      </p:sp>
      <p:sp>
        <p:nvSpPr>
          <p:cNvPr id="8" name="TextBox 7">
            <a:extLst>
              <a:ext uri="{FF2B5EF4-FFF2-40B4-BE49-F238E27FC236}">
                <a16:creationId xmlns:a16="http://schemas.microsoft.com/office/drawing/2014/main" id="{CF6C3838-43A3-4977-B67F-5DFE642345F0}"/>
              </a:ext>
            </a:extLst>
          </p:cNvPr>
          <p:cNvSpPr txBox="1"/>
          <p:nvPr/>
        </p:nvSpPr>
        <p:spPr>
          <a:xfrm>
            <a:off x="1209221" y="4007801"/>
            <a:ext cx="9975850" cy="369332"/>
          </a:xfrm>
          <a:prstGeom prst="rect">
            <a:avLst/>
          </a:prstGeom>
          <a:noFill/>
        </p:spPr>
        <p:txBody>
          <a:bodyPr wrap="square">
            <a:spAutoFit/>
          </a:bodyPr>
          <a:lstStyle/>
          <a:p>
            <a:pPr algn="ctr">
              <a:spcAft>
                <a:spcPts val="600"/>
              </a:spcAft>
            </a:pPr>
            <a:r>
              <a:rPr lang="en-US" dirty="0">
                <a:solidFill>
                  <a:schemeClr val="bg1">
                    <a:lumMod val="85000"/>
                  </a:schemeClr>
                </a:solidFill>
                <a:latin typeface="Segoe UI Light" panose="020B0502040204020203" pitchFamily="34" charset="0"/>
                <a:ea typeface="Verdana" panose="020B0604030504040204" pitchFamily="34" charset="0"/>
                <a:cs typeface="Segoe UI Light" panose="020B0502040204020203" pitchFamily="34" charset="0"/>
              </a:rPr>
              <a:t>1. Systems Research Group Inc. for WPC / NWS / NOAA</a:t>
            </a:r>
            <a:endParaRPr lang="en-US" baseline="30000" dirty="0">
              <a:solidFill>
                <a:schemeClr val="bg1">
                  <a:lumMod val="85000"/>
                </a:schemeClr>
              </a:solidFill>
              <a:latin typeface="Segoe UI Light" panose="020B0502040204020203" pitchFamily="34" charset="0"/>
              <a:ea typeface="Verdana" panose="020B0604030504040204"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F6971B4D-9967-4596-BCA6-AB0E8FC16CD4}"/>
              </a:ext>
            </a:extLst>
          </p:cNvPr>
          <p:cNvSpPr txBox="1"/>
          <p:nvPr/>
        </p:nvSpPr>
        <p:spPr>
          <a:xfrm>
            <a:off x="1209221" y="4346331"/>
            <a:ext cx="9975850" cy="369332"/>
          </a:xfrm>
          <a:prstGeom prst="rect">
            <a:avLst/>
          </a:prstGeom>
          <a:noFill/>
        </p:spPr>
        <p:txBody>
          <a:bodyPr wrap="square">
            <a:spAutoFit/>
          </a:bodyPr>
          <a:lstStyle/>
          <a:p>
            <a:pPr algn="ctr">
              <a:spcAft>
                <a:spcPts val="600"/>
              </a:spcAft>
            </a:pPr>
            <a:r>
              <a:rPr lang="en-US" dirty="0">
                <a:solidFill>
                  <a:schemeClr val="bg1">
                    <a:lumMod val="85000"/>
                  </a:schemeClr>
                </a:solidFill>
                <a:latin typeface="Segoe UI Light" panose="020B0502040204020203" pitchFamily="34" charset="0"/>
                <a:ea typeface="Verdana" panose="020B0604030504040204" pitchFamily="34" charset="0"/>
                <a:cs typeface="Segoe UI Light" panose="020B0502040204020203" pitchFamily="34" charset="0"/>
              </a:rPr>
              <a:t>2. Weather Prediction Center (WPC) / NWS / NOAA</a:t>
            </a:r>
            <a:endParaRPr lang="en-US" baseline="30000" dirty="0">
              <a:solidFill>
                <a:schemeClr val="bg1">
                  <a:lumMod val="85000"/>
                </a:schemeClr>
              </a:solidFill>
              <a:latin typeface="Segoe UI Light" panose="020B0502040204020203" pitchFamily="34" charset="0"/>
              <a:ea typeface="Verdana" panose="020B0604030504040204"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8EB087CD-4A24-4CDA-BCB9-9CDEAE86F972}"/>
              </a:ext>
            </a:extLst>
          </p:cNvPr>
          <p:cNvSpPr txBox="1"/>
          <p:nvPr/>
        </p:nvSpPr>
        <p:spPr>
          <a:xfrm>
            <a:off x="1209221" y="4670531"/>
            <a:ext cx="9975850" cy="369332"/>
          </a:xfrm>
          <a:prstGeom prst="rect">
            <a:avLst/>
          </a:prstGeom>
          <a:noFill/>
        </p:spPr>
        <p:txBody>
          <a:bodyPr wrap="square">
            <a:spAutoFit/>
          </a:bodyPr>
          <a:lstStyle/>
          <a:p>
            <a:pPr algn="ctr">
              <a:spcAft>
                <a:spcPts val="600"/>
              </a:spcAft>
            </a:pPr>
            <a:r>
              <a:rPr lang="en-US" dirty="0">
                <a:solidFill>
                  <a:schemeClr val="bg1">
                    <a:lumMod val="85000"/>
                  </a:schemeClr>
                </a:solidFill>
                <a:latin typeface="Segoe UI Light" panose="020B0502040204020203" pitchFamily="34" charset="0"/>
                <a:ea typeface="Verdana" panose="020B0604030504040204" pitchFamily="34" charset="0"/>
                <a:cs typeface="Segoe UI Light" panose="020B0502040204020203" pitchFamily="34" charset="0"/>
              </a:rPr>
              <a:t>3. Cooperative Institute for Research in the Atmosphere (CIRA) / CSU / NOAA</a:t>
            </a:r>
            <a:endParaRPr lang="en-US" baseline="30000" dirty="0">
              <a:solidFill>
                <a:schemeClr val="bg1">
                  <a:lumMod val="85000"/>
                </a:schemeClr>
              </a:solidFill>
              <a:latin typeface="Segoe UI Light" panose="020B0502040204020203" pitchFamily="34" charset="0"/>
              <a:ea typeface="Verdana" panose="020B0604030504040204" pitchFamily="34" charset="0"/>
              <a:cs typeface="Segoe UI Light" panose="020B0502040204020203" pitchFamily="34" charset="0"/>
            </a:endParaRPr>
          </a:p>
        </p:txBody>
      </p:sp>
      <p:grpSp>
        <p:nvGrpSpPr>
          <p:cNvPr id="30" name="Group 29">
            <a:extLst>
              <a:ext uri="{FF2B5EF4-FFF2-40B4-BE49-F238E27FC236}">
                <a16:creationId xmlns:a16="http://schemas.microsoft.com/office/drawing/2014/main" id="{E5401D6C-5A06-4F14-91D4-79A5CD947B03}"/>
              </a:ext>
            </a:extLst>
          </p:cNvPr>
          <p:cNvGrpSpPr/>
          <p:nvPr/>
        </p:nvGrpSpPr>
        <p:grpSpPr>
          <a:xfrm flipH="1">
            <a:off x="9089571" y="5390861"/>
            <a:ext cx="3102423" cy="1453692"/>
            <a:chOff x="-4" y="5926100"/>
            <a:chExt cx="2281242" cy="931900"/>
          </a:xfrm>
        </p:grpSpPr>
        <p:pic>
          <p:nvPicPr>
            <p:cNvPr id="25" name="Picture 24">
              <a:extLst>
                <a:ext uri="{FF2B5EF4-FFF2-40B4-BE49-F238E27FC236}">
                  <a16:creationId xmlns:a16="http://schemas.microsoft.com/office/drawing/2014/main" id="{A45E111A-80D3-47EA-8A7B-53467075DC23}"/>
                </a:ext>
              </a:extLst>
            </p:cNvPr>
            <p:cNvPicPr>
              <a:picLocks noChangeAspect="1"/>
            </p:cNvPicPr>
            <p:nvPr/>
          </p:nvPicPr>
          <p:blipFill rotWithShape="1">
            <a:blip r:embed="rId3"/>
            <a:srcRect t="-1" r="45436" b="8800"/>
            <a:stretch/>
          </p:blipFill>
          <p:spPr>
            <a:xfrm flipH="1">
              <a:off x="-4" y="5926100"/>
              <a:ext cx="1317092" cy="931900"/>
            </a:xfrm>
            <a:prstGeom prst="rect">
              <a:avLst/>
            </a:prstGeom>
          </p:spPr>
        </p:pic>
        <p:pic>
          <p:nvPicPr>
            <p:cNvPr id="27" name="Picture 26">
              <a:extLst>
                <a:ext uri="{FF2B5EF4-FFF2-40B4-BE49-F238E27FC236}">
                  <a16:creationId xmlns:a16="http://schemas.microsoft.com/office/drawing/2014/main" id="{CC0C9F03-1755-4DF8-8C66-29BC7F65A195}"/>
                </a:ext>
              </a:extLst>
            </p:cNvPr>
            <p:cNvPicPr>
              <a:picLocks noChangeAspect="1"/>
            </p:cNvPicPr>
            <p:nvPr/>
          </p:nvPicPr>
          <p:blipFill rotWithShape="1">
            <a:blip r:embed="rId3"/>
            <a:srcRect t="-1" r="45436" b="8800"/>
            <a:stretch/>
          </p:blipFill>
          <p:spPr>
            <a:xfrm flipH="1">
              <a:off x="500739" y="5981883"/>
              <a:ext cx="1238251" cy="876116"/>
            </a:xfrm>
            <a:prstGeom prst="rect">
              <a:avLst/>
            </a:prstGeom>
          </p:spPr>
        </p:pic>
        <p:pic>
          <p:nvPicPr>
            <p:cNvPr id="28" name="Picture 27">
              <a:extLst>
                <a:ext uri="{FF2B5EF4-FFF2-40B4-BE49-F238E27FC236}">
                  <a16:creationId xmlns:a16="http://schemas.microsoft.com/office/drawing/2014/main" id="{2F0E1EE5-6DAB-4FF1-AEE8-6E85BE5907B7}"/>
                </a:ext>
              </a:extLst>
            </p:cNvPr>
            <p:cNvPicPr>
              <a:picLocks noChangeAspect="1"/>
            </p:cNvPicPr>
            <p:nvPr/>
          </p:nvPicPr>
          <p:blipFill rotWithShape="1">
            <a:blip r:embed="rId3"/>
            <a:srcRect t="-1" r="45436" b="8800"/>
            <a:stretch/>
          </p:blipFill>
          <p:spPr>
            <a:xfrm flipH="1">
              <a:off x="1042987" y="6144311"/>
              <a:ext cx="1238251" cy="713689"/>
            </a:xfrm>
            <a:prstGeom prst="rect">
              <a:avLst/>
            </a:prstGeom>
          </p:spPr>
        </p:pic>
      </p:grpSp>
      <p:sp>
        <p:nvSpPr>
          <p:cNvPr id="29" name="Rectangle 28">
            <a:extLst>
              <a:ext uri="{FF2B5EF4-FFF2-40B4-BE49-F238E27FC236}">
                <a16:creationId xmlns:a16="http://schemas.microsoft.com/office/drawing/2014/main" id="{CC216C80-3E1C-4395-B944-1680C72CA416}"/>
              </a:ext>
            </a:extLst>
          </p:cNvPr>
          <p:cNvSpPr/>
          <p:nvPr/>
        </p:nvSpPr>
        <p:spPr>
          <a:xfrm>
            <a:off x="-5" y="6298837"/>
            <a:ext cx="12191999" cy="565885"/>
          </a:xfrm>
          <a:prstGeom prst="rect">
            <a:avLst/>
          </a:prstGeom>
          <a:gradFill flip="none" rotWithShape="1">
            <a:gsLst>
              <a:gs pos="15000">
                <a:srgbClr val="749DCA">
                  <a:alpha val="0"/>
                </a:srgbClr>
              </a:gs>
              <a:gs pos="54440">
                <a:srgbClr val="6E98C8">
                  <a:alpha val="20000"/>
                </a:srgbClr>
              </a:gs>
              <a:gs pos="100000">
                <a:srgbClr val="6893C6">
                  <a:alpha val="6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4534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856952" y="367661"/>
            <a:ext cx="11110512" cy="677108"/>
          </a:xfrm>
          <a:prstGeom prst="rect">
            <a:avLst/>
          </a:prstGeom>
          <a:noFill/>
        </p:spPr>
        <p:txBody>
          <a:bodyPr wrap="square">
            <a:spAutoFit/>
          </a:bodyPr>
          <a:lstStyle/>
          <a:p>
            <a:pPr>
              <a:spcAft>
                <a:spcPts val="300"/>
              </a:spcAft>
            </a:pPr>
            <a:r>
              <a:rPr lang="en-US" sz="3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How is sensible heat extracted from the ocean?</a:t>
            </a:r>
          </a:p>
        </p:txBody>
      </p:sp>
      <p:sp>
        <p:nvSpPr>
          <p:cNvPr id="9" name="TextBox 8">
            <a:extLst>
              <a:ext uri="{FF2B5EF4-FFF2-40B4-BE49-F238E27FC236}">
                <a16:creationId xmlns:a16="http://schemas.microsoft.com/office/drawing/2014/main" id="{607634E8-78A6-4CE2-BC3C-4795B0475A3F}"/>
              </a:ext>
            </a:extLst>
          </p:cNvPr>
          <p:cNvSpPr txBox="1"/>
          <p:nvPr/>
        </p:nvSpPr>
        <p:spPr>
          <a:xfrm>
            <a:off x="492208" y="1432225"/>
            <a:ext cx="6070763" cy="830997"/>
          </a:xfrm>
          <a:prstGeom prst="rect">
            <a:avLst/>
          </a:prstGeom>
          <a:solidFill>
            <a:schemeClr val="bg1">
              <a:lumMod val="95000"/>
            </a:schemeClr>
          </a:solidFill>
        </p:spPr>
        <p:txBody>
          <a:bodyPr wrap="square">
            <a:spAutoFit/>
          </a:bodyPr>
          <a:lstStyle/>
          <a:p>
            <a:pPr algn="ctr">
              <a:spcAft>
                <a:spcPts val="6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Heat flows from (to) the ocean by winds, when SSTs are warmer (cooler) than air</a:t>
            </a:r>
            <a:endParaRPr lang="en-US" sz="24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4" name="Rectangle 3">
            <a:extLst>
              <a:ext uri="{FF2B5EF4-FFF2-40B4-BE49-F238E27FC236}">
                <a16:creationId xmlns:a16="http://schemas.microsoft.com/office/drawing/2014/main" id="{69C4D6A7-5513-49FB-AD30-A35DBDAC9EC4}"/>
              </a:ext>
            </a:extLst>
          </p:cNvPr>
          <p:cNvSpPr/>
          <p:nvPr/>
        </p:nvSpPr>
        <p:spPr>
          <a:xfrm>
            <a:off x="385688" y="5125282"/>
            <a:ext cx="3690193" cy="1048313"/>
          </a:xfrm>
          <a:prstGeom prst="rect">
            <a:avLst/>
          </a:prstGeom>
          <a:gradFill flip="none" rotWithShape="1">
            <a:gsLst>
              <a:gs pos="90000">
                <a:schemeClr val="accent2"/>
              </a:gs>
              <a:gs pos="66000">
                <a:srgbClr val="F63E18"/>
              </a:gs>
              <a:gs pos="27000">
                <a:srgbClr val="F44E1F"/>
              </a:gs>
              <a:gs pos="53000">
                <a:srgbClr val="FF0000"/>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CC315B3-CCEC-4DDD-9B9B-DCCBF143AFD2}"/>
              </a:ext>
            </a:extLst>
          </p:cNvPr>
          <p:cNvSpPr/>
          <p:nvPr/>
        </p:nvSpPr>
        <p:spPr>
          <a:xfrm>
            <a:off x="385688" y="3291839"/>
            <a:ext cx="3690193" cy="20438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2C02D8B8-62DB-48FF-BECC-6F964628F273}"/>
              </a:ext>
            </a:extLst>
          </p:cNvPr>
          <p:cNvSpPr/>
          <p:nvPr/>
        </p:nvSpPr>
        <p:spPr>
          <a:xfrm>
            <a:off x="608873" y="4685499"/>
            <a:ext cx="214970"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F50D57E1-68DB-4DDB-A4B6-8832D8ACAB94}"/>
              </a:ext>
            </a:extLst>
          </p:cNvPr>
          <p:cNvSpPr/>
          <p:nvPr/>
        </p:nvSpPr>
        <p:spPr>
          <a:xfrm>
            <a:off x="2026355" y="4708722"/>
            <a:ext cx="278664"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960EA6D3-8DEB-4C4A-B82D-2A572631D275}"/>
              </a:ext>
            </a:extLst>
          </p:cNvPr>
          <p:cNvSpPr/>
          <p:nvPr/>
        </p:nvSpPr>
        <p:spPr>
          <a:xfrm>
            <a:off x="3414899" y="4685499"/>
            <a:ext cx="278664"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A6B7042-8866-423F-88AF-E50685FFA7CA}"/>
              </a:ext>
            </a:extLst>
          </p:cNvPr>
          <p:cNvSpPr/>
          <p:nvPr/>
        </p:nvSpPr>
        <p:spPr>
          <a:xfrm>
            <a:off x="4234582" y="5125282"/>
            <a:ext cx="3690193" cy="1048313"/>
          </a:xfrm>
          <a:prstGeom prst="rect">
            <a:avLst/>
          </a:prstGeom>
          <a:gradFill flip="none" rotWithShape="1">
            <a:gsLst>
              <a:gs pos="90000">
                <a:schemeClr val="accent2"/>
              </a:gs>
              <a:gs pos="66000">
                <a:srgbClr val="F63E18"/>
              </a:gs>
              <a:gs pos="27000">
                <a:srgbClr val="F44E1F"/>
              </a:gs>
              <a:gs pos="53000">
                <a:srgbClr val="FF0000"/>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CF597D2-8D84-48EE-9FEF-1DBBBE35C54A}"/>
              </a:ext>
            </a:extLst>
          </p:cNvPr>
          <p:cNvSpPr/>
          <p:nvPr/>
        </p:nvSpPr>
        <p:spPr>
          <a:xfrm>
            <a:off x="4234582" y="3291839"/>
            <a:ext cx="3690193" cy="20439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A4AF5209-83C5-490D-9AA6-3A73635EFB09}"/>
              </a:ext>
            </a:extLst>
          </p:cNvPr>
          <p:cNvSpPr/>
          <p:nvPr/>
        </p:nvSpPr>
        <p:spPr>
          <a:xfrm>
            <a:off x="4406550" y="4726139"/>
            <a:ext cx="656546"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83E90B23-8068-4F9D-9910-AAC0501D30A9}"/>
              </a:ext>
            </a:extLst>
          </p:cNvPr>
          <p:cNvSpPr/>
          <p:nvPr/>
        </p:nvSpPr>
        <p:spPr>
          <a:xfrm>
            <a:off x="5626867" y="4708722"/>
            <a:ext cx="656546"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4B1C8819-5AF3-48D1-9768-CDD8DF9D4C38}"/>
              </a:ext>
            </a:extLst>
          </p:cNvPr>
          <p:cNvSpPr/>
          <p:nvPr/>
        </p:nvSpPr>
        <p:spPr>
          <a:xfrm>
            <a:off x="6918549" y="4676791"/>
            <a:ext cx="656546"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BFCB691-41ED-42CF-A6E7-0324A0762DED}"/>
              </a:ext>
            </a:extLst>
          </p:cNvPr>
          <p:cNvSpPr txBox="1"/>
          <p:nvPr/>
        </p:nvSpPr>
        <p:spPr>
          <a:xfrm>
            <a:off x="1567451" y="5462279"/>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28C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17" name="TextBox 16">
            <a:extLst>
              <a:ext uri="{FF2B5EF4-FFF2-40B4-BE49-F238E27FC236}">
                <a16:creationId xmlns:a16="http://schemas.microsoft.com/office/drawing/2014/main" id="{F42E6ABF-DBA4-4FBC-BD39-0D11F9EAA078}"/>
              </a:ext>
            </a:extLst>
          </p:cNvPr>
          <p:cNvSpPr txBox="1"/>
          <p:nvPr/>
        </p:nvSpPr>
        <p:spPr>
          <a:xfrm>
            <a:off x="195259" y="5480882"/>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25C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18" name="TextBox 17">
            <a:extLst>
              <a:ext uri="{FF2B5EF4-FFF2-40B4-BE49-F238E27FC236}">
                <a16:creationId xmlns:a16="http://schemas.microsoft.com/office/drawing/2014/main" id="{89F06852-18F8-4021-8AE8-737795EB4880}"/>
              </a:ext>
            </a:extLst>
          </p:cNvPr>
          <p:cNvSpPr txBox="1"/>
          <p:nvPr/>
        </p:nvSpPr>
        <p:spPr>
          <a:xfrm>
            <a:off x="2925646" y="5471428"/>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25C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19" name="TextBox 18">
            <a:extLst>
              <a:ext uri="{FF2B5EF4-FFF2-40B4-BE49-F238E27FC236}">
                <a16:creationId xmlns:a16="http://schemas.microsoft.com/office/drawing/2014/main" id="{69C005C6-0A36-464A-9314-5B9706AAB063}"/>
              </a:ext>
            </a:extLst>
          </p:cNvPr>
          <p:cNvSpPr txBox="1"/>
          <p:nvPr/>
        </p:nvSpPr>
        <p:spPr>
          <a:xfrm>
            <a:off x="1537102" y="4143764"/>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24C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20" name="TextBox 19">
            <a:extLst>
              <a:ext uri="{FF2B5EF4-FFF2-40B4-BE49-F238E27FC236}">
                <a16:creationId xmlns:a16="http://schemas.microsoft.com/office/drawing/2014/main" id="{EC2A029D-A0AD-4860-95AD-03B22D0537A6}"/>
              </a:ext>
            </a:extLst>
          </p:cNvPr>
          <p:cNvSpPr txBox="1"/>
          <p:nvPr/>
        </p:nvSpPr>
        <p:spPr>
          <a:xfrm>
            <a:off x="5326556" y="4132152"/>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24C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21" name="TextBox 20">
            <a:extLst>
              <a:ext uri="{FF2B5EF4-FFF2-40B4-BE49-F238E27FC236}">
                <a16:creationId xmlns:a16="http://schemas.microsoft.com/office/drawing/2014/main" id="{CC11AE7A-83F8-4337-B0ED-93F081DEAD8B}"/>
              </a:ext>
            </a:extLst>
          </p:cNvPr>
          <p:cNvSpPr txBox="1"/>
          <p:nvPr/>
        </p:nvSpPr>
        <p:spPr>
          <a:xfrm>
            <a:off x="5419837" y="5481588"/>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28C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22" name="TextBox 21">
            <a:extLst>
              <a:ext uri="{FF2B5EF4-FFF2-40B4-BE49-F238E27FC236}">
                <a16:creationId xmlns:a16="http://schemas.microsoft.com/office/drawing/2014/main" id="{EB49EA65-22FC-44FF-B692-CDAE4651A4B7}"/>
              </a:ext>
            </a:extLst>
          </p:cNvPr>
          <p:cNvSpPr txBox="1"/>
          <p:nvPr/>
        </p:nvSpPr>
        <p:spPr>
          <a:xfrm>
            <a:off x="4047645" y="5500191"/>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25C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23" name="TextBox 22">
            <a:extLst>
              <a:ext uri="{FF2B5EF4-FFF2-40B4-BE49-F238E27FC236}">
                <a16:creationId xmlns:a16="http://schemas.microsoft.com/office/drawing/2014/main" id="{5A2619B6-AC1E-4485-9681-C0F9A8A99C0E}"/>
              </a:ext>
            </a:extLst>
          </p:cNvPr>
          <p:cNvSpPr txBox="1"/>
          <p:nvPr/>
        </p:nvSpPr>
        <p:spPr>
          <a:xfrm>
            <a:off x="6778031" y="5490737"/>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25C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24" name="Rectangle 23">
            <a:extLst>
              <a:ext uri="{FF2B5EF4-FFF2-40B4-BE49-F238E27FC236}">
                <a16:creationId xmlns:a16="http://schemas.microsoft.com/office/drawing/2014/main" id="{EAE32720-A530-4E9C-AC52-96D82759C3C8}"/>
              </a:ext>
            </a:extLst>
          </p:cNvPr>
          <p:cNvSpPr/>
          <p:nvPr/>
        </p:nvSpPr>
        <p:spPr>
          <a:xfrm>
            <a:off x="8096743" y="5125282"/>
            <a:ext cx="3690193" cy="1048313"/>
          </a:xfrm>
          <a:prstGeom prst="rect">
            <a:avLst/>
          </a:prstGeom>
          <a:gradFill flip="none" rotWithShape="1">
            <a:gsLst>
              <a:gs pos="90000">
                <a:schemeClr val="accent2"/>
              </a:gs>
              <a:gs pos="66000">
                <a:srgbClr val="F63E18"/>
              </a:gs>
              <a:gs pos="27000">
                <a:srgbClr val="F44E1F"/>
              </a:gs>
              <a:gs pos="53000">
                <a:srgbClr val="FF0000"/>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0F3BBDA-23A5-4AB6-AB74-877F2DF611CE}"/>
              </a:ext>
            </a:extLst>
          </p:cNvPr>
          <p:cNvSpPr/>
          <p:nvPr/>
        </p:nvSpPr>
        <p:spPr>
          <a:xfrm>
            <a:off x="8096743" y="3291837"/>
            <a:ext cx="3690193" cy="2043901"/>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1A4E7A99-D4B2-4730-BBF2-9A71770A7802}"/>
              </a:ext>
            </a:extLst>
          </p:cNvPr>
          <p:cNvSpPr/>
          <p:nvPr/>
        </p:nvSpPr>
        <p:spPr>
          <a:xfrm>
            <a:off x="8268710" y="4726139"/>
            <a:ext cx="656546"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BE2729B1-259B-4C74-BE95-699B82CE5405}"/>
              </a:ext>
            </a:extLst>
          </p:cNvPr>
          <p:cNvSpPr/>
          <p:nvPr/>
        </p:nvSpPr>
        <p:spPr>
          <a:xfrm>
            <a:off x="9489027" y="4708722"/>
            <a:ext cx="656546"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C191EA12-27AE-41D1-AF82-BE19E586F59D}"/>
              </a:ext>
            </a:extLst>
          </p:cNvPr>
          <p:cNvSpPr/>
          <p:nvPr/>
        </p:nvSpPr>
        <p:spPr>
          <a:xfrm>
            <a:off x="10780709" y="4676791"/>
            <a:ext cx="656546"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676249A-0139-4F34-B629-5E0DB73404C1}"/>
              </a:ext>
            </a:extLst>
          </p:cNvPr>
          <p:cNvSpPr txBox="1"/>
          <p:nvPr/>
        </p:nvSpPr>
        <p:spPr>
          <a:xfrm>
            <a:off x="9188716" y="4132152"/>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14C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30" name="TextBox 29">
            <a:extLst>
              <a:ext uri="{FF2B5EF4-FFF2-40B4-BE49-F238E27FC236}">
                <a16:creationId xmlns:a16="http://schemas.microsoft.com/office/drawing/2014/main" id="{CDF7613D-FD75-4036-A14B-9CDA67A303D0}"/>
              </a:ext>
            </a:extLst>
          </p:cNvPr>
          <p:cNvSpPr txBox="1"/>
          <p:nvPr/>
        </p:nvSpPr>
        <p:spPr>
          <a:xfrm>
            <a:off x="9281997" y="5481588"/>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28C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31" name="TextBox 30">
            <a:extLst>
              <a:ext uri="{FF2B5EF4-FFF2-40B4-BE49-F238E27FC236}">
                <a16:creationId xmlns:a16="http://schemas.microsoft.com/office/drawing/2014/main" id="{E4BDEF22-2032-493C-8B2F-84521D1A4856}"/>
              </a:ext>
            </a:extLst>
          </p:cNvPr>
          <p:cNvSpPr txBox="1"/>
          <p:nvPr/>
        </p:nvSpPr>
        <p:spPr>
          <a:xfrm>
            <a:off x="7909805" y="5500191"/>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25C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32" name="TextBox 31">
            <a:extLst>
              <a:ext uri="{FF2B5EF4-FFF2-40B4-BE49-F238E27FC236}">
                <a16:creationId xmlns:a16="http://schemas.microsoft.com/office/drawing/2014/main" id="{EA3CB567-3524-456A-B4EC-0E88E6E96DC5}"/>
              </a:ext>
            </a:extLst>
          </p:cNvPr>
          <p:cNvSpPr txBox="1"/>
          <p:nvPr/>
        </p:nvSpPr>
        <p:spPr>
          <a:xfrm>
            <a:off x="10640191" y="5490737"/>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25C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34" name="TextBox 33">
            <a:extLst>
              <a:ext uri="{FF2B5EF4-FFF2-40B4-BE49-F238E27FC236}">
                <a16:creationId xmlns:a16="http://schemas.microsoft.com/office/drawing/2014/main" id="{EB31E616-B904-4920-B5B1-7B056C1CD85B}"/>
              </a:ext>
            </a:extLst>
          </p:cNvPr>
          <p:cNvSpPr txBox="1"/>
          <p:nvPr/>
        </p:nvSpPr>
        <p:spPr>
          <a:xfrm>
            <a:off x="5366357" y="4989635"/>
            <a:ext cx="1257169" cy="646331"/>
          </a:xfrm>
          <a:prstGeom prst="rect">
            <a:avLst/>
          </a:prstGeom>
          <a:noFill/>
        </p:spPr>
        <p:txBody>
          <a:bodyPr wrap="square">
            <a:spAutoFit/>
          </a:bodyPr>
          <a:lstStyle/>
          <a:p>
            <a:pPr algn="ctr">
              <a:spcAft>
                <a:spcPts val="600"/>
              </a:spcAft>
            </a:pPr>
            <a:r>
              <a:rPr lang="en-US" sz="3600" b="1" dirty="0">
                <a:latin typeface="Arial Black" panose="020B0A04020102020204" pitchFamily="34" charset="0"/>
                <a:ea typeface="Verdana" panose="020B0604030504040204" pitchFamily="34" charset="0"/>
                <a:cs typeface="Segoe UI Semibold" panose="020B0702040204020203" pitchFamily="34" charset="0"/>
              </a:rPr>
              <a:t>B</a:t>
            </a:r>
            <a:endParaRPr lang="en-US" sz="3600" b="1" baseline="30000" dirty="0">
              <a:latin typeface="Arial Black" panose="020B0A04020102020204" pitchFamily="34" charset="0"/>
              <a:ea typeface="Verdana" panose="020B0604030504040204" pitchFamily="34" charset="0"/>
              <a:cs typeface="Segoe UI Semibold" panose="020B0702040204020203" pitchFamily="34" charset="0"/>
            </a:endParaRPr>
          </a:p>
        </p:txBody>
      </p:sp>
      <p:sp>
        <p:nvSpPr>
          <p:cNvPr id="35" name="TextBox 34">
            <a:extLst>
              <a:ext uri="{FF2B5EF4-FFF2-40B4-BE49-F238E27FC236}">
                <a16:creationId xmlns:a16="http://schemas.microsoft.com/office/drawing/2014/main" id="{B75AD2BE-E449-42B0-A74B-0C670AF90E9C}"/>
              </a:ext>
            </a:extLst>
          </p:cNvPr>
          <p:cNvSpPr txBox="1"/>
          <p:nvPr/>
        </p:nvSpPr>
        <p:spPr>
          <a:xfrm>
            <a:off x="1513971" y="4965526"/>
            <a:ext cx="1257169" cy="646331"/>
          </a:xfrm>
          <a:prstGeom prst="rect">
            <a:avLst/>
          </a:prstGeom>
          <a:noFill/>
        </p:spPr>
        <p:txBody>
          <a:bodyPr wrap="square">
            <a:spAutoFit/>
          </a:bodyPr>
          <a:lstStyle/>
          <a:p>
            <a:pPr algn="ctr">
              <a:spcAft>
                <a:spcPts val="600"/>
              </a:spcAft>
            </a:pPr>
            <a:r>
              <a:rPr lang="en-US" sz="3600" b="1" dirty="0">
                <a:latin typeface="Arial Black" panose="020B0A04020102020204" pitchFamily="34" charset="0"/>
                <a:ea typeface="Verdana" panose="020B0604030504040204" pitchFamily="34" charset="0"/>
                <a:cs typeface="Segoe UI Semibold" panose="020B0702040204020203" pitchFamily="34" charset="0"/>
              </a:rPr>
              <a:t>A</a:t>
            </a:r>
            <a:endParaRPr lang="en-US" sz="3600" b="1" baseline="30000" dirty="0">
              <a:latin typeface="Arial Black" panose="020B0A04020102020204" pitchFamily="34" charset="0"/>
              <a:ea typeface="Verdana" panose="020B0604030504040204" pitchFamily="34" charset="0"/>
              <a:cs typeface="Segoe UI Semibold" panose="020B0702040204020203" pitchFamily="34" charset="0"/>
            </a:endParaRPr>
          </a:p>
        </p:txBody>
      </p:sp>
      <p:pic>
        <p:nvPicPr>
          <p:cNvPr id="36" name="Picture 35">
            <a:extLst>
              <a:ext uri="{FF2B5EF4-FFF2-40B4-BE49-F238E27FC236}">
                <a16:creationId xmlns:a16="http://schemas.microsoft.com/office/drawing/2014/main" id="{C09A5D24-C329-44DE-8FBC-2346FD570CEB}"/>
              </a:ext>
            </a:extLst>
          </p:cNvPr>
          <p:cNvPicPr>
            <a:picLocks noChangeAspect="1"/>
          </p:cNvPicPr>
          <p:nvPr/>
        </p:nvPicPr>
        <p:blipFill rotWithShape="1">
          <a:blip r:embed="rId3"/>
          <a:srcRect t="14332" r="49417" b="4214"/>
          <a:stretch/>
        </p:blipFill>
        <p:spPr>
          <a:xfrm>
            <a:off x="7310261" y="1432225"/>
            <a:ext cx="4389531" cy="1725643"/>
          </a:xfrm>
          <a:prstGeom prst="rect">
            <a:avLst/>
          </a:prstGeom>
        </p:spPr>
      </p:pic>
      <p:sp>
        <p:nvSpPr>
          <p:cNvPr id="37" name="TextBox 36">
            <a:extLst>
              <a:ext uri="{FF2B5EF4-FFF2-40B4-BE49-F238E27FC236}">
                <a16:creationId xmlns:a16="http://schemas.microsoft.com/office/drawing/2014/main" id="{08D41C2F-F914-4E08-A467-0DB66F130F56}"/>
              </a:ext>
            </a:extLst>
          </p:cNvPr>
          <p:cNvSpPr txBox="1"/>
          <p:nvPr/>
        </p:nvSpPr>
        <p:spPr>
          <a:xfrm>
            <a:off x="9266354" y="4989635"/>
            <a:ext cx="1257169" cy="646331"/>
          </a:xfrm>
          <a:prstGeom prst="rect">
            <a:avLst/>
          </a:prstGeom>
          <a:noFill/>
        </p:spPr>
        <p:txBody>
          <a:bodyPr wrap="square">
            <a:spAutoFit/>
          </a:bodyPr>
          <a:lstStyle/>
          <a:p>
            <a:pPr algn="ctr">
              <a:spcAft>
                <a:spcPts val="600"/>
              </a:spcAft>
            </a:pPr>
            <a:r>
              <a:rPr lang="en-US" sz="3600" b="1" dirty="0">
                <a:latin typeface="Arial Black" panose="020B0A04020102020204" pitchFamily="34" charset="0"/>
                <a:ea typeface="Verdana" panose="020B0604030504040204" pitchFamily="34" charset="0"/>
                <a:cs typeface="Segoe UI Semibold" panose="020B0702040204020203" pitchFamily="34" charset="0"/>
              </a:rPr>
              <a:t>C</a:t>
            </a:r>
            <a:endParaRPr lang="en-US" sz="3600" b="1" baseline="30000" dirty="0">
              <a:latin typeface="Arial Black" panose="020B0A04020102020204" pitchFamily="34" charset="0"/>
              <a:ea typeface="Verdana" panose="020B0604030504040204" pitchFamily="34" charset="0"/>
              <a:cs typeface="Segoe UI Semibold" panose="020B0702040204020203" pitchFamily="34" charset="0"/>
            </a:endParaRPr>
          </a:p>
        </p:txBody>
      </p:sp>
      <p:grpSp>
        <p:nvGrpSpPr>
          <p:cNvPr id="3" name="Group 2">
            <a:extLst>
              <a:ext uri="{FF2B5EF4-FFF2-40B4-BE49-F238E27FC236}">
                <a16:creationId xmlns:a16="http://schemas.microsoft.com/office/drawing/2014/main" id="{16542FD2-E74C-4563-A1F4-FF761863C3C1}"/>
              </a:ext>
            </a:extLst>
          </p:cNvPr>
          <p:cNvGrpSpPr/>
          <p:nvPr/>
        </p:nvGrpSpPr>
        <p:grpSpPr>
          <a:xfrm>
            <a:off x="3159759" y="3357183"/>
            <a:ext cx="8562635" cy="1015663"/>
            <a:chOff x="3159759" y="3357183"/>
            <a:chExt cx="8562635" cy="1015663"/>
          </a:xfrm>
        </p:grpSpPr>
        <p:sp>
          <p:nvSpPr>
            <p:cNvPr id="38" name="TextBox 37">
              <a:extLst>
                <a:ext uri="{FF2B5EF4-FFF2-40B4-BE49-F238E27FC236}">
                  <a16:creationId xmlns:a16="http://schemas.microsoft.com/office/drawing/2014/main" id="{E68A65C5-B575-48A6-853C-36127735BC57}"/>
                </a:ext>
              </a:extLst>
            </p:cNvPr>
            <p:cNvSpPr txBox="1"/>
            <p:nvPr/>
          </p:nvSpPr>
          <p:spPr>
            <a:xfrm>
              <a:off x="3159759" y="3694058"/>
              <a:ext cx="846459" cy="461665"/>
            </a:xfrm>
            <a:prstGeom prst="rect">
              <a:avLst/>
            </a:prstGeom>
            <a:solidFill>
              <a:schemeClr val="tx1"/>
            </a:solidFill>
          </p:spPr>
          <p:txBody>
            <a:bodyPr wrap="square">
              <a:spAutoFit/>
            </a:bodyPr>
            <a:lstStyle/>
            <a:p>
              <a:pPr algn="ctr">
                <a:spcAft>
                  <a:spcPts val="600"/>
                </a:spcAft>
              </a:pPr>
              <a:r>
                <a:rPr lang="en-US" sz="24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Q</a:t>
              </a:r>
              <a:r>
                <a:rPr lang="en-US" sz="2400" baseline="-250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sen</a:t>
              </a:r>
              <a:endParaRPr lang="en-US" sz="2400" baseline="-25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39" name="TextBox 38">
              <a:extLst>
                <a:ext uri="{FF2B5EF4-FFF2-40B4-BE49-F238E27FC236}">
                  <a16:creationId xmlns:a16="http://schemas.microsoft.com/office/drawing/2014/main" id="{6E049D82-703E-48F1-88FC-1C77144A6445}"/>
                </a:ext>
              </a:extLst>
            </p:cNvPr>
            <p:cNvSpPr txBox="1"/>
            <p:nvPr/>
          </p:nvSpPr>
          <p:spPr>
            <a:xfrm>
              <a:off x="6649741" y="3601724"/>
              <a:ext cx="1130157" cy="646331"/>
            </a:xfrm>
            <a:prstGeom prst="rect">
              <a:avLst/>
            </a:prstGeom>
            <a:solidFill>
              <a:schemeClr val="tx1"/>
            </a:solidFill>
          </p:spPr>
          <p:txBody>
            <a:bodyPr wrap="square">
              <a:spAutoFit/>
            </a:bodyPr>
            <a:lstStyle/>
            <a:p>
              <a:pPr algn="ctr">
                <a:spcAft>
                  <a:spcPts val="600"/>
                </a:spcAft>
              </a:pPr>
              <a:r>
                <a:rPr lang="en-US" sz="36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Q</a:t>
              </a:r>
              <a:r>
                <a:rPr lang="en-US" sz="3600" baseline="-250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sen</a:t>
              </a:r>
              <a:endParaRPr lang="en-US" sz="3600" baseline="-25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40" name="TextBox 39">
              <a:extLst>
                <a:ext uri="{FF2B5EF4-FFF2-40B4-BE49-F238E27FC236}">
                  <a16:creationId xmlns:a16="http://schemas.microsoft.com/office/drawing/2014/main" id="{2C0B90AE-741C-4913-9375-1D82DCC198FE}"/>
                </a:ext>
              </a:extLst>
            </p:cNvPr>
            <p:cNvSpPr txBox="1"/>
            <p:nvPr/>
          </p:nvSpPr>
          <p:spPr>
            <a:xfrm>
              <a:off x="10145573" y="3357183"/>
              <a:ext cx="1576821" cy="1015663"/>
            </a:xfrm>
            <a:prstGeom prst="rect">
              <a:avLst/>
            </a:prstGeom>
            <a:solidFill>
              <a:schemeClr val="tx1"/>
            </a:solidFill>
          </p:spPr>
          <p:txBody>
            <a:bodyPr wrap="square">
              <a:spAutoFit/>
            </a:bodyPr>
            <a:lstStyle/>
            <a:p>
              <a:pPr algn="ctr">
                <a:spcAft>
                  <a:spcPts val="600"/>
                </a:spcAft>
              </a:pPr>
              <a:r>
                <a:rPr lang="en-US" sz="60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Q</a:t>
              </a:r>
              <a:r>
                <a:rPr lang="en-US" sz="6000" baseline="-25000" dirty="0" err="1">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sen</a:t>
              </a:r>
              <a:endParaRPr lang="en-US" sz="6000" baseline="-25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grpSp>
      <p:sp>
        <p:nvSpPr>
          <p:cNvPr id="41" name="TextBox 40">
            <a:extLst>
              <a:ext uri="{FF2B5EF4-FFF2-40B4-BE49-F238E27FC236}">
                <a16:creationId xmlns:a16="http://schemas.microsoft.com/office/drawing/2014/main" id="{14B052B6-62C7-471E-B57C-D41A8220EE3D}"/>
              </a:ext>
            </a:extLst>
          </p:cNvPr>
          <p:cNvSpPr txBox="1"/>
          <p:nvPr/>
        </p:nvSpPr>
        <p:spPr>
          <a:xfrm>
            <a:off x="1888427" y="5932841"/>
            <a:ext cx="8701251" cy="830997"/>
          </a:xfrm>
          <a:prstGeom prst="rect">
            <a:avLst/>
          </a:prstGeom>
          <a:solidFill>
            <a:schemeClr val="tx1"/>
          </a:solidFill>
        </p:spPr>
        <p:txBody>
          <a:bodyPr wrap="square">
            <a:spAutoFit/>
          </a:bodyPr>
          <a:lstStyle/>
          <a:p>
            <a:pPr algn="ctr">
              <a:spcAft>
                <a:spcPts val="600"/>
              </a:spcAft>
            </a:pPr>
            <a:r>
              <a:rPr lang="en-US" sz="2400" dirty="0">
                <a:solidFill>
                  <a:srgbClr val="FFFF00"/>
                </a:solidFill>
                <a:latin typeface="Segoe UI Semibold" panose="020B0702040204020203" pitchFamily="34" charset="0"/>
                <a:ea typeface="Verdana" panose="020B0604030504040204" pitchFamily="34" charset="0"/>
                <a:cs typeface="Segoe UI Semibold" panose="020B0702040204020203" pitchFamily="34" charset="0"/>
              </a:rPr>
              <a:t>Similarly for moisture, the stronger the wind and drier the air mass, the larger the amounts of moisture extracted.</a:t>
            </a:r>
            <a:endParaRPr lang="en-US" sz="2400" baseline="30000" dirty="0">
              <a:solidFill>
                <a:srgbClr val="FFFF00"/>
              </a:solidFill>
              <a:latin typeface="Segoe UI Semibold" panose="020B0702040204020203" pitchFamily="34" charset="0"/>
              <a:ea typeface="Verdana" panose="020B0604030504040204" pitchFamily="34" charset="0"/>
              <a:cs typeface="Segoe UI Semibold" panose="020B0702040204020203" pitchFamily="34" charset="0"/>
            </a:endParaRPr>
          </a:p>
        </p:txBody>
      </p:sp>
    </p:spTree>
    <p:extLst>
      <p:ext uri="{BB962C8B-B14F-4D97-AF65-F5344CB8AC3E}">
        <p14:creationId xmlns:p14="http://schemas.microsoft.com/office/powerpoint/2010/main" val="230660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1737360" y="367661"/>
            <a:ext cx="8625840" cy="677108"/>
          </a:xfrm>
          <a:prstGeom prst="rect">
            <a:avLst/>
          </a:prstGeom>
          <a:noFill/>
        </p:spPr>
        <p:txBody>
          <a:bodyPr wrap="square">
            <a:spAutoFit/>
          </a:bodyPr>
          <a:lstStyle/>
          <a:p>
            <a:pPr>
              <a:spcAft>
                <a:spcPts val="300"/>
              </a:spcAft>
            </a:pPr>
            <a:r>
              <a:rPr lang="en-US" sz="3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Which situation is the most unstable?</a:t>
            </a:r>
          </a:p>
        </p:txBody>
      </p:sp>
      <p:sp>
        <p:nvSpPr>
          <p:cNvPr id="9" name="TextBox 8">
            <a:extLst>
              <a:ext uri="{FF2B5EF4-FFF2-40B4-BE49-F238E27FC236}">
                <a16:creationId xmlns:a16="http://schemas.microsoft.com/office/drawing/2014/main" id="{607634E8-78A6-4CE2-BC3C-4795B0475A3F}"/>
              </a:ext>
            </a:extLst>
          </p:cNvPr>
          <p:cNvSpPr txBox="1"/>
          <p:nvPr/>
        </p:nvSpPr>
        <p:spPr>
          <a:xfrm>
            <a:off x="385688" y="1390915"/>
            <a:ext cx="6070763" cy="830997"/>
          </a:xfrm>
          <a:prstGeom prst="rect">
            <a:avLst/>
          </a:prstGeom>
          <a:solidFill>
            <a:schemeClr val="bg1">
              <a:lumMod val="95000"/>
            </a:schemeClr>
          </a:solidFill>
        </p:spPr>
        <p:txBody>
          <a:bodyPr wrap="square">
            <a:spAutoFit/>
          </a:bodyPr>
          <a:lstStyle/>
          <a:p>
            <a:pPr algn="ctr">
              <a:spcAft>
                <a:spcPts val="6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For instability: evaluate the largest decrease of temperature with height</a:t>
            </a:r>
            <a:endParaRPr lang="en-US" sz="24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grpSp>
        <p:nvGrpSpPr>
          <p:cNvPr id="33" name="Group 32">
            <a:extLst>
              <a:ext uri="{FF2B5EF4-FFF2-40B4-BE49-F238E27FC236}">
                <a16:creationId xmlns:a16="http://schemas.microsoft.com/office/drawing/2014/main" id="{210B3F27-C575-4EF7-AA26-A42234BCC0F0}"/>
              </a:ext>
            </a:extLst>
          </p:cNvPr>
          <p:cNvGrpSpPr/>
          <p:nvPr/>
        </p:nvGrpSpPr>
        <p:grpSpPr>
          <a:xfrm>
            <a:off x="195259" y="3291837"/>
            <a:ext cx="11702101" cy="2881758"/>
            <a:chOff x="195259" y="3291837"/>
            <a:chExt cx="11702101" cy="2881758"/>
          </a:xfrm>
        </p:grpSpPr>
        <p:sp>
          <p:nvSpPr>
            <p:cNvPr id="4" name="Rectangle 3">
              <a:extLst>
                <a:ext uri="{FF2B5EF4-FFF2-40B4-BE49-F238E27FC236}">
                  <a16:creationId xmlns:a16="http://schemas.microsoft.com/office/drawing/2014/main" id="{69C4D6A7-5513-49FB-AD30-A35DBDAC9EC4}"/>
                </a:ext>
              </a:extLst>
            </p:cNvPr>
            <p:cNvSpPr/>
            <p:nvPr/>
          </p:nvSpPr>
          <p:spPr>
            <a:xfrm>
              <a:off x="385688" y="5125282"/>
              <a:ext cx="3690193" cy="1048313"/>
            </a:xfrm>
            <a:prstGeom prst="rect">
              <a:avLst/>
            </a:prstGeom>
            <a:gradFill flip="none" rotWithShape="1">
              <a:gsLst>
                <a:gs pos="90000">
                  <a:schemeClr val="accent2"/>
                </a:gs>
                <a:gs pos="66000">
                  <a:srgbClr val="F63E18"/>
                </a:gs>
                <a:gs pos="27000">
                  <a:srgbClr val="F44E1F"/>
                </a:gs>
                <a:gs pos="53000">
                  <a:srgbClr val="FF0000"/>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CC315B3-CCEC-4DDD-9B9B-DCCBF143AFD2}"/>
                </a:ext>
              </a:extLst>
            </p:cNvPr>
            <p:cNvSpPr/>
            <p:nvPr/>
          </p:nvSpPr>
          <p:spPr>
            <a:xfrm>
              <a:off x="385688" y="3291839"/>
              <a:ext cx="3690193" cy="20438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2C02D8B8-62DB-48FF-BECC-6F964628F273}"/>
                </a:ext>
              </a:extLst>
            </p:cNvPr>
            <p:cNvSpPr/>
            <p:nvPr/>
          </p:nvSpPr>
          <p:spPr>
            <a:xfrm>
              <a:off x="608873" y="4685499"/>
              <a:ext cx="214970"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F50D57E1-68DB-4DDB-A4B6-8832D8ACAB94}"/>
                </a:ext>
              </a:extLst>
            </p:cNvPr>
            <p:cNvSpPr/>
            <p:nvPr/>
          </p:nvSpPr>
          <p:spPr>
            <a:xfrm>
              <a:off x="2026355" y="4708722"/>
              <a:ext cx="278664"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960EA6D3-8DEB-4C4A-B82D-2A572631D275}"/>
                </a:ext>
              </a:extLst>
            </p:cNvPr>
            <p:cNvSpPr/>
            <p:nvPr/>
          </p:nvSpPr>
          <p:spPr>
            <a:xfrm>
              <a:off x="3414899" y="4685499"/>
              <a:ext cx="278664"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A6B7042-8866-423F-88AF-E50685FFA7CA}"/>
                </a:ext>
              </a:extLst>
            </p:cNvPr>
            <p:cNvSpPr/>
            <p:nvPr/>
          </p:nvSpPr>
          <p:spPr>
            <a:xfrm>
              <a:off x="4234582" y="5125282"/>
              <a:ext cx="3690193" cy="1048313"/>
            </a:xfrm>
            <a:prstGeom prst="rect">
              <a:avLst/>
            </a:prstGeom>
            <a:gradFill flip="none" rotWithShape="1">
              <a:gsLst>
                <a:gs pos="90000">
                  <a:schemeClr val="accent2"/>
                </a:gs>
                <a:gs pos="66000">
                  <a:srgbClr val="F63E18"/>
                </a:gs>
                <a:gs pos="27000">
                  <a:srgbClr val="F44E1F"/>
                </a:gs>
                <a:gs pos="53000">
                  <a:srgbClr val="FF0000"/>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CF597D2-8D84-48EE-9FEF-1DBBBE35C54A}"/>
                </a:ext>
              </a:extLst>
            </p:cNvPr>
            <p:cNvSpPr/>
            <p:nvPr/>
          </p:nvSpPr>
          <p:spPr>
            <a:xfrm>
              <a:off x="4234582" y="3291839"/>
              <a:ext cx="3690193" cy="20439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A4AF5209-83C5-490D-9AA6-3A73635EFB09}"/>
                </a:ext>
              </a:extLst>
            </p:cNvPr>
            <p:cNvSpPr/>
            <p:nvPr/>
          </p:nvSpPr>
          <p:spPr>
            <a:xfrm>
              <a:off x="4406550" y="4726139"/>
              <a:ext cx="656546"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83E90B23-8068-4F9D-9910-AAC0501D30A9}"/>
                </a:ext>
              </a:extLst>
            </p:cNvPr>
            <p:cNvSpPr/>
            <p:nvPr/>
          </p:nvSpPr>
          <p:spPr>
            <a:xfrm>
              <a:off x="5626867" y="4708722"/>
              <a:ext cx="656546"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4B1C8819-5AF3-48D1-9768-CDD8DF9D4C38}"/>
                </a:ext>
              </a:extLst>
            </p:cNvPr>
            <p:cNvSpPr/>
            <p:nvPr/>
          </p:nvSpPr>
          <p:spPr>
            <a:xfrm>
              <a:off x="6918549" y="4676791"/>
              <a:ext cx="656546"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BFCB691-41ED-42CF-A6E7-0324A0762DED}"/>
                </a:ext>
              </a:extLst>
            </p:cNvPr>
            <p:cNvSpPr txBox="1"/>
            <p:nvPr/>
          </p:nvSpPr>
          <p:spPr>
            <a:xfrm>
              <a:off x="1567451" y="5462279"/>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28C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17" name="TextBox 16">
              <a:extLst>
                <a:ext uri="{FF2B5EF4-FFF2-40B4-BE49-F238E27FC236}">
                  <a16:creationId xmlns:a16="http://schemas.microsoft.com/office/drawing/2014/main" id="{F42E6ABF-DBA4-4FBC-BD39-0D11F9EAA078}"/>
                </a:ext>
              </a:extLst>
            </p:cNvPr>
            <p:cNvSpPr txBox="1"/>
            <p:nvPr/>
          </p:nvSpPr>
          <p:spPr>
            <a:xfrm>
              <a:off x="195259" y="5480882"/>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25C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18" name="TextBox 17">
              <a:extLst>
                <a:ext uri="{FF2B5EF4-FFF2-40B4-BE49-F238E27FC236}">
                  <a16:creationId xmlns:a16="http://schemas.microsoft.com/office/drawing/2014/main" id="{89F06852-18F8-4021-8AE8-737795EB4880}"/>
                </a:ext>
              </a:extLst>
            </p:cNvPr>
            <p:cNvSpPr txBox="1"/>
            <p:nvPr/>
          </p:nvSpPr>
          <p:spPr>
            <a:xfrm>
              <a:off x="2925646" y="5471428"/>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25C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19" name="TextBox 18">
              <a:extLst>
                <a:ext uri="{FF2B5EF4-FFF2-40B4-BE49-F238E27FC236}">
                  <a16:creationId xmlns:a16="http://schemas.microsoft.com/office/drawing/2014/main" id="{69C005C6-0A36-464A-9314-5B9706AAB063}"/>
                </a:ext>
              </a:extLst>
            </p:cNvPr>
            <p:cNvSpPr txBox="1"/>
            <p:nvPr/>
          </p:nvSpPr>
          <p:spPr>
            <a:xfrm>
              <a:off x="1537102" y="4143764"/>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24C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20" name="TextBox 19">
              <a:extLst>
                <a:ext uri="{FF2B5EF4-FFF2-40B4-BE49-F238E27FC236}">
                  <a16:creationId xmlns:a16="http://schemas.microsoft.com/office/drawing/2014/main" id="{EC2A029D-A0AD-4860-95AD-03B22D0537A6}"/>
                </a:ext>
              </a:extLst>
            </p:cNvPr>
            <p:cNvSpPr txBox="1"/>
            <p:nvPr/>
          </p:nvSpPr>
          <p:spPr>
            <a:xfrm>
              <a:off x="5326556" y="4132152"/>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24C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21" name="TextBox 20">
              <a:extLst>
                <a:ext uri="{FF2B5EF4-FFF2-40B4-BE49-F238E27FC236}">
                  <a16:creationId xmlns:a16="http://schemas.microsoft.com/office/drawing/2014/main" id="{CC11AE7A-83F8-4337-B0ED-93F081DEAD8B}"/>
                </a:ext>
              </a:extLst>
            </p:cNvPr>
            <p:cNvSpPr txBox="1"/>
            <p:nvPr/>
          </p:nvSpPr>
          <p:spPr>
            <a:xfrm>
              <a:off x="5419837" y="5481588"/>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28C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22" name="TextBox 21">
              <a:extLst>
                <a:ext uri="{FF2B5EF4-FFF2-40B4-BE49-F238E27FC236}">
                  <a16:creationId xmlns:a16="http://schemas.microsoft.com/office/drawing/2014/main" id="{EB49EA65-22FC-44FF-B692-CDAE4651A4B7}"/>
                </a:ext>
              </a:extLst>
            </p:cNvPr>
            <p:cNvSpPr txBox="1"/>
            <p:nvPr/>
          </p:nvSpPr>
          <p:spPr>
            <a:xfrm>
              <a:off x="4047645" y="5500191"/>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25C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23" name="TextBox 22">
              <a:extLst>
                <a:ext uri="{FF2B5EF4-FFF2-40B4-BE49-F238E27FC236}">
                  <a16:creationId xmlns:a16="http://schemas.microsoft.com/office/drawing/2014/main" id="{5A2619B6-AC1E-4485-9681-C0F9A8A99C0E}"/>
                </a:ext>
              </a:extLst>
            </p:cNvPr>
            <p:cNvSpPr txBox="1"/>
            <p:nvPr/>
          </p:nvSpPr>
          <p:spPr>
            <a:xfrm>
              <a:off x="6778031" y="5490737"/>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25C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24" name="Rectangle 23">
              <a:extLst>
                <a:ext uri="{FF2B5EF4-FFF2-40B4-BE49-F238E27FC236}">
                  <a16:creationId xmlns:a16="http://schemas.microsoft.com/office/drawing/2014/main" id="{EAE32720-A530-4E9C-AC52-96D82759C3C8}"/>
                </a:ext>
              </a:extLst>
            </p:cNvPr>
            <p:cNvSpPr/>
            <p:nvPr/>
          </p:nvSpPr>
          <p:spPr>
            <a:xfrm>
              <a:off x="8096743" y="5125282"/>
              <a:ext cx="3690193" cy="1048313"/>
            </a:xfrm>
            <a:prstGeom prst="rect">
              <a:avLst/>
            </a:prstGeom>
            <a:gradFill flip="none" rotWithShape="1">
              <a:gsLst>
                <a:gs pos="90000">
                  <a:schemeClr val="accent2"/>
                </a:gs>
                <a:gs pos="66000">
                  <a:srgbClr val="F63E18"/>
                </a:gs>
                <a:gs pos="27000">
                  <a:srgbClr val="F44E1F"/>
                </a:gs>
                <a:gs pos="53000">
                  <a:srgbClr val="FF0000"/>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0F3BBDA-23A5-4AB6-AB74-877F2DF611CE}"/>
                </a:ext>
              </a:extLst>
            </p:cNvPr>
            <p:cNvSpPr/>
            <p:nvPr/>
          </p:nvSpPr>
          <p:spPr>
            <a:xfrm>
              <a:off x="8096743" y="3291837"/>
              <a:ext cx="3690193" cy="2043901"/>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1A4E7A99-D4B2-4730-BBF2-9A71770A7802}"/>
                </a:ext>
              </a:extLst>
            </p:cNvPr>
            <p:cNvSpPr/>
            <p:nvPr/>
          </p:nvSpPr>
          <p:spPr>
            <a:xfrm>
              <a:off x="8268710" y="4726139"/>
              <a:ext cx="656546"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BE2729B1-259B-4C74-BE95-699B82CE5405}"/>
                </a:ext>
              </a:extLst>
            </p:cNvPr>
            <p:cNvSpPr/>
            <p:nvPr/>
          </p:nvSpPr>
          <p:spPr>
            <a:xfrm>
              <a:off x="9489027" y="4708722"/>
              <a:ext cx="656546"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C191EA12-27AE-41D1-AF82-BE19E586F59D}"/>
                </a:ext>
              </a:extLst>
            </p:cNvPr>
            <p:cNvSpPr/>
            <p:nvPr/>
          </p:nvSpPr>
          <p:spPr>
            <a:xfrm>
              <a:off x="10780709" y="4676791"/>
              <a:ext cx="656546"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676249A-0139-4F34-B629-5E0DB73404C1}"/>
                </a:ext>
              </a:extLst>
            </p:cNvPr>
            <p:cNvSpPr txBox="1"/>
            <p:nvPr/>
          </p:nvSpPr>
          <p:spPr>
            <a:xfrm>
              <a:off x="9188716" y="4132152"/>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14C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30" name="TextBox 29">
              <a:extLst>
                <a:ext uri="{FF2B5EF4-FFF2-40B4-BE49-F238E27FC236}">
                  <a16:creationId xmlns:a16="http://schemas.microsoft.com/office/drawing/2014/main" id="{CDF7613D-FD75-4036-A14B-9CDA67A303D0}"/>
                </a:ext>
              </a:extLst>
            </p:cNvPr>
            <p:cNvSpPr txBox="1"/>
            <p:nvPr/>
          </p:nvSpPr>
          <p:spPr>
            <a:xfrm>
              <a:off x="9281997" y="5481588"/>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28C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31" name="TextBox 30">
              <a:extLst>
                <a:ext uri="{FF2B5EF4-FFF2-40B4-BE49-F238E27FC236}">
                  <a16:creationId xmlns:a16="http://schemas.microsoft.com/office/drawing/2014/main" id="{E4BDEF22-2032-493C-8B2F-84521D1A4856}"/>
                </a:ext>
              </a:extLst>
            </p:cNvPr>
            <p:cNvSpPr txBox="1"/>
            <p:nvPr/>
          </p:nvSpPr>
          <p:spPr>
            <a:xfrm>
              <a:off x="7909805" y="5500191"/>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25C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32" name="TextBox 31">
              <a:extLst>
                <a:ext uri="{FF2B5EF4-FFF2-40B4-BE49-F238E27FC236}">
                  <a16:creationId xmlns:a16="http://schemas.microsoft.com/office/drawing/2014/main" id="{EA3CB567-3524-456A-B4EC-0E88E6E96DC5}"/>
                </a:ext>
              </a:extLst>
            </p:cNvPr>
            <p:cNvSpPr txBox="1"/>
            <p:nvPr/>
          </p:nvSpPr>
          <p:spPr>
            <a:xfrm>
              <a:off x="10640191" y="5490737"/>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25C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34" name="TextBox 33">
              <a:extLst>
                <a:ext uri="{FF2B5EF4-FFF2-40B4-BE49-F238E27FC236}">
                  <a16:creationId xmlns:a16="http://schemas.microsoft.com/office/drawing/2014/main" id="{EB31E616-B904-4920-B5B1-7B056C1CD85B}"/>
                </a:ext>
              </a:extLst>
            </p:cNvPr>
            <p:cNvSpPr txBox="1"/>
            <p:nvPr/>
          </p:nvSpPr>
          <p:spPr>
            <a:xfrm>
              <a:off x="5366357" y="4989635"/>
              <a:ext cx="1257169" cy="646331"/>
            </a:xfrm>
            <a:prstGeom prst="rect">
              <a:avLst/>
            </a:prstGeom>
            <a:noFill/>
          </p:spPr>
          <p:txBody>
            <a:bodyPr wrap="square">
              <a:spAutoFit/>
            </a:bodyPr>
            <a:lstStyle/>
            <a:p>
              <a:pPr algn="ctr">
                <a:spcAft>
                  <a:spcPts val="600"/>
                </a:spcAft>
              </a:pPr>
              <a:r>
                <a:rPr lang="en-US" sz="3600" b="1" dirty="0">
                  <a:latin typeface="Arial Black" panose="020B0A04020102020204" pitchFamily="34" charset="0"/>
                  <a:ea typeface="Verdana" panose="020B0604030504040204" pitchFamily="34" charset="0"/>
                  <a:cs typeface="Segoe UI Semibold" panose="020B0702040204020203" pitchFamily="34" charset="0"/>
                </a:rPr>
                <a:t>B</a:t>
              </a:r>
              <a:endParaRPr lang="en-US" sz="3600" b="1" baseline="30000" dirty="0">
                <a:latin typeface="Arial Black" panose="020B0A04020102020204" pitchFamily="34" charset="0"/>
                <a:ea typeface="Verdana" panose="020B0604030504040204" pitchFamily="34" charset="0"/>
                <a:cs typeface="Segoe UI Semibold" panose="020B0702040204020203" pitchFamily="34" charset="0"/>
              </a:endParaRPr>
            </a:p>
          </p:txBody>
        </p:sp>
        <p:sp>
          <p:nvSpPr>
            <p:cNvPr id="35" name="TextBox 34">
              <a:extLst>
                <a:ext uri="{FF2B5EF4-FFF2-40B4-BE49-F238E27FC236}">
                  <a16:creationId xmlns:a16="http://schemas.microsoft.com/office/drawing/2014/main" id="{B75AD2BE-E449-42B0-A74B-0C670AF90E9C}"/>
                </a:ext>
              </a:extLst>
            </p:cNvPr>
            <p:cNvSpPr txBox="1"/>
            <p:nvPr/>
          </p:nvSpPr>
          <p:spPr>
            <a:xfrm>
              <a:off x="1513971" y="4965526"/>
              <a:ext cx="1257169" cy="646331"/>
            </a:xfrm>
            <a:prstGeom prst="rect">
              <a:avLst/>
            </a:prstGeom>
            <a:noFill/>
          </p:spPr>
          <p:txBody>
            <a:bodyPr wrap="square">
              <a:spAutoFit/>
            </a:bodyPr>
            <a:lstStyle/>
            <a:p>
              <a:pPr algn="ctr">
                <a:spcAft>
                  <a:spcPts val="600"/>
                </a:spcAft>
              </a:pPr>
              <a:r>
                <a:rPr lang="en-US" sz="3600" b="1" dirty="0">
                  <a:latin typeface="Arial Black" panose="020B0A04020102020204" pitchFamily="34" charset="0"/>
                  <a:ea typeface="Verdana" panose="020B0604030504040204" pitchFamily="34" charset="0"/>
                  <a:cs typeface="Segoe UI Semibold" panose="020B0702040204020203" pitchFamily="34" charset="0"/>
                </a:rPr>
                <a:t>A</a:t>
              </a:r>
              <a:endParaRPr lang="en-US" sz="3600" b="1" baseline="30000" dirty="0">
                <a:latin typeface="Arial Black" panose="020B0A04020102020204" pitchFamily="34" charset="0"/>
                <a:ea typeface="Verdana" panose="020B0604030504040204" pitchFamily="34" charset="0"/>
                <a:cs typeface="Segoe UI Semibold" panose="020B0702040204020203" pitchFamily="34" charset="0"/>
              </a:endParaRPr>
            </a:p>
          </p:txBody>
        </p:sp>
        <p:sp>
          <p:nvSpPr>
            <p:cNvPr id="37" name="TextBox 36">
              <a:extLst>
                <a:ext uri="{FF2B5EF4-FFF2-40B4-BE49-F238E27FC236}">
                  <a16:creationId xmlns:a16="http://schemas.microsoft.com/office/drawing/2014/main" id="{08D41C2F-F914-4E08-A467-0DB66F130F56}"/>
                </a:ext>
              </a:extLst>
            </p:cNvPr>
            <p:cNvSpPr txBox="1"/>
            <p:nvPr/>
          </p:nvSpPr>
          <p:spPr>
            <a:xfrm>
              <a:off x="9266354" y="4989635"/>
              <a:ext cx="1257169" cy="646331"/>
            </a:xfrm>
            <a:prstGeom prst="rect">
              <a:avLst/>
            </a:prstGeom>
            <a:noFill/>
          </p:spPr>
          <p:txBody>
            <a:bodyPr wrap="square">
              <a:spAutoFit/>
            </a:bodyPr>
            <a:lstStyle/>
            <a:p>
              <a:pPr algn="ctr">
                <a:spcAft>
                  <a:spcPts val="600"/>
                </a:spcAft>
              </a:pPr>
              <a:r>
                <a:rPr lang="en-US" sz="3600" b="1" dirty="0">
                  <a:latin typeface="Arial Black" panose="020B0A04020102020204" pitchFamily="34" charset="0"/>
                  <a:ea typeface="Verdana" panose="020B0604030504040204" pitchFamily="34" charset="0"/>
                  <a:cs typeface="Segoe UI Semibold" panose="020B0702040204020203" pitchFamily="34" charset="0"/>
                </a:rPr>
                <a:t>C</a:t>
              </a:r>
              <a:endParaRPr lang="en-US" sz="3600" b="1" baseline="30000" dirty="0">
                <a:latin typeface="Arial Black" panose="020B0A04020102020204" pitchFamily="34" charset="0"/>
                <a:ea typeface="Verdana" panose="020B0604030504040204" pitchFamily="34" charset="0"/>
                <a:cs typeface="Segoe UI Semibold" panose="020B0702040204020203" pitchFamily="34" charset="0"/>
              </a:endParaRPr>
            </a:p>
          </p:txBody>
        </p:sp>
      </p:grpSp>
      <p:grpSp>
        <p:nvGrpSpPr>
          <p:cNvPr id="47" name="Group 46">
            <a:extLst>
              <a:ext uri="{FF2B5EF4-FFF2-40B4-BE49-F238E27FC236}">
                <a16:creationId xmlns:a16="http://schemas.microsoft.com/office/drawing/2014/main" id="{AEC50F18-3910-47F9-B0E3-8D71760E4BA8}"/>
              </a:ext>
            </a:extLst>
          </p:cNvPr>
          <p:cNvGrpSpPr/>
          <p:nvPr/>
        </p:nvGrpSpPr>
        <p:grpSpPr>
          <a:xfrm>
            <a:off x="1277520" y="3421535"/>
            <a:ext cx="9681313" cy="1934523"/>
            <a:chOff x="1277520" y="3421535"/>
            <a:chExt cx="9681313" cy="1934523"/>
          </a:xfrm>
        </p:grpSpPr>
        <p:sp>
          <p:nvSpPr>
            <p:cNvPr id="15" name="Rectangle 14">
              <a:extLst>
                <a:ext uri="{FF2B5EF4-FFF2-40B4-BE49-F238E27FC236}">
                  <a16:creationId xmlns:a16="http://schemas.microsoft.com/office/drawing/2014/main" id="{DAC4E011-1095-4594-99BA-540498993A29}"/>
                </a:ext>
              </a:extLst>
            </p:cNvPr>
            <p:cNvSpPr/>
            <p:nvPr/>
          </p:nvSpPr>
          <p:spPr>
            <a:xfrm>
              <a:off x="1277520" y="4602946"/>
              <a:ext cx="380163" cy="180072"/>
            </a:xfrm>
            <a:custGeom>
              <a:avLst/>
              <a:gdLst>
                <a:gd name="connsiteX0" fmla="*/ 0 w 552883"/>
                <a:gd name="connsiteY0" fmla="*/ 0 h 828380"/>
                <a:gd name="connsiteX1" fmla="*/ 552883 w 552883"/>
                <a:gd name="connsiteY1" fmla="*/ 0 h 828380"/>
                <a:gd name="connsiteX2" fmla="*/ 552883 w 552883"/>
                <a:gd name="connsiteY2" fmla="*/ 828380 h 828380"/>
                <a:gd name="connsiteX3" fmla="*/ 0 w 552883"/>
                <a:gd name="connsiteY3" fmla="*/ 828380 h 828380"/>
                <a:gd name="connsiteX4" fmla="*/ 0 w 552883"/>
                <a:gd name="connsiteY4" fmla="*/ 0 h 82838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883" h="1265260">
                  <a:moveTo>
                    <a:pt x="0" y="436880"/>
                  </a:moveTo>
                  <a:cubicBezTo>
                    <a:pt x="14961" y="314960"/>
                    <a:pt x="19762" y="50800"/>
                    <a:pt x="258243" y="0"/>
                  </a:cubicBezTo>
                  <a:cubicBezTo>
                    <a:pt x="549496" y="44027"/>
                    <a:pt x="525790" y="281093"/>
                    <a:pt x="552883" y="436880"/>
                  </a:cubicBezTo>
                  <a:lnTo>
                    <a:pt x="552883" y="1265260"/>
                  </a:lnTo>
                  <a:lnTo>
                    <a:pt x="0" y="1265260"/>
                  </a:lnTo>
                  <a:lnTo>
                    <a:pt x="0" y="43688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4">
              <a:extLst>
                <a:ext uri="{FF2B5EF4-FFF2-40B4-BE49-F238E27FC236}">
                  <a16:creationId xmlns:a16="http://schemas.microsoft.com/office/drawing/2014/main" id="{7C14FB91-8D8C-4660-8C51-1EB4F417B63E}"/>
                </a:ext>
              </a:extLst>
            </p:cNvPr>
            <p:cNvSpPr/>
            <p:nvPr/>
          </p:nvSpPr>
          <p:spPr>
            <a:xfrm>
              <a:off x="2716062" y="4403788"/>
              <a:ext cx="380163" cy="379230"/>
            </a:xfrm>
            <a:custGeom>
              <a:avLst/>
              <a:gdLst>
                <a:gd name="connsiteX0" fmla="*/ 0 w 552883"/>
                <a:gd name="connsiteY0" fmla="*/ 0 h 828380"/>
                <a:gd name="connsiteX1" fmla="*/ 552883 w 552883"/>
                <a:gd name="connsiteY1" fmla="*/ 0 h 828380"/>
                <a:gd name="connsiteX2" fmla="*/ 552883 w 552883"/>
                <a:gd name="connsiteY2" fmla="*/ 828380 h 828380"/>
                <a:gd name="connsiteX3" fmla="*/ 0 w 552883"/>
                <a:gd name="connsiteY3" fmla="*/ 828380 h 828380"/>
                <a:gd name="connsiteX4" fmla="*/ 0 w 552883"/>
                <a:gd name="connsiteY4" fmla="*/ 0 h 82838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883" h="1265260">
                  <a:moveTo>
                    <a:pt x="0" y="436880"/>
                  </a:moveTo>
                  <a:cubicBezTo>
                    <a:pt x="14961" y="314960"/>
                    <a:pt x="19762" y="50800"/>
                    <a:pt x="258243" y="0"/>
                  </a:cubicBezTo>
                  <a:cubicBezTo>
                    <a:pt x="549496" y="44027"/>
                    <a:pt x="525790" y="281093"/>
                    <a:pt x="552883" y="436880"/>
                  </a:cubicBezTo>
                  <a:lnTo>
                    <a:pt x="552883" y="1265260"/>
                  </a:lnTo>
                  <a:lnTo>
                    <a:pt x="0" y="1265260"/>
                  </a:lnTo>
                  <a:lnTo>
                    <a:pt x="0" y="43688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14">
              <a:extLst>
                <a:ext uri="{FF2B5EF4-FFF2-40B4-BE49-F238E27FC236}">
                  <a16:creationId xmlns:a16="http://schemas.microsoft.com/office/drawing/2014/main" id="{4D82C0DF-2C51-4FC5-A081-48EE2071111C}"/>
                </a:ext>
              </a:extLst>
            </p:cNvPr>
            <p:cNvSpPr/>
            <p:nvPr/>
          </p:nvSpPr>
          <p:spPr>
            <a:xfrm>
              <a:off x="5117957" y="4452006"/>
              <a:ext cx="380163" cy="351354"/>
            </a:xfrm>
            <a:custGeom>
              <a:avLst/>
              <a:gdLst>
                <a:gd name="connsiteX0" fmla="*/ 0 w 552883"/>
                <a:gd name="connsiteY0" fmla="*/ 0 h 828380"/>
                <a:gd name="connsiteX1" fmla="*/ 552883 w 552883"/>
                <a:gd name="connsiteY1" fmla="*/ 0 h 828380"/>
                <a:gd name="connsiteX2" fmla="*/ 552883 w 552883"/>
                <a:gd name="connsiteY2" fmla="*/ 828380 h 828380"/>
                <a:gd name="connsiteX3" fmla="*/ 0 w 552883"/>
                <a:gd name="connsiteY3" fmla="*/ 828380 h 828380"/>
                <a:gd name="connsiteX4" fmla="*/ 0 w 552883"/>
                <a:gd name="connsiteY4" fmla="*/ 0 h 82838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883" h="1265260">
                  <a:moveTo>
                    <a:pt x="0" y="436880"/>
                  </a:moveTo>
                  <a:cubicBezTo>
                    <a:pt x="14961" y="314960"/>
                    <a:pt x="19762" y="50800"/>
                    <a:pt x="258243" y="0"/>
                  </a:cubicBezTo>
                  <a:cubicBezTo>
                    <a:pt x="549496" y="44027"/>
                    <a:pt x="525790" y="281093"/>
                    <a:pt x="552883" y="436880"/>
                  </a:cubicBezTo>
                  <a:lnTo>
                    <a:pt x="552883" y="1265260"/>
                  </a:lnTo>
                  <a:lnTo>
                    <a:pt x="0" y="1265260"/>
                  </a:lnTo>
                  <a:lnTo>
                    <a:pt x="0" y="43688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4">
              <a:extLst>
                <a:ext uri="{FF2B5EF4-FFF2-40B4-BE49-F238E27FC236}">
                  <a16:creationId xmlns:a16="http://schemas.microsoft.com/office/drawing/2014/main" id="{A7506239-D1CB-4EC7-9A1F-A5A6B34E232C}"/>
                </a:ext>
              </a:extLst>
            </p:cNvPr>
            <p:cNvSpPr/>
            <p:nvPr/>
          </p:nvSpPr>
          <p:spPr>
            <a:xfrm>
              <a:off x="6479628" y="4151341"/>
              <a:ext cx="380163" cy="646331"/>
            </a:xfrm>
            <a:custGeom>
              <a:avLst/>
              <a:gdLst>
                <a:gd name="connsiteX0" fmla="*/ 0 w 552883"/>
                <a:gd name="connsiteY0" fmla="*/ 0 h 828380"/>
                <a:gd name="connsiteX1" fmla="*/ 552883 w 552883"/>
                <a:gd name="connsiteY1" fmla="*/ 0 h 828380"/>
                <a:gd name="connsiteX2" fmla="*/ 552883 w 552883"/>
                <a:gd name="connsiteY2" fmla="*/ 828380 h 828380"/>
                <a:gd name="connsiteX3" fmla="*/ 0 w 552883"/>
                <a:gd name="connsiteY3" fmla="*/ 828380 h 828380"/>
                <a:gd name="connsiteX4" fmla="*/ 0 w 552883"/>
                <a:gd name="connsiteY4" fmla="*/ 0 h 82838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883" h="1265260">
                  <a:moveTo>
                    <a:pt x="0" y="436880"/>
                  </a:moveTo>
                  <a:cubicBezTo>
                    <a:pt x="14961" y="314960"/>
                    <a:pt x="19762" y="50800"/>
                    <a:pt x="258243" y="0"/>
                  </a:cubicBezTo>
                  <a:cubicBezTo>
                    <a:pt x="549496" y="44027"/>
                    <a:pt x="525790" y="281093"/>
                    <a:pt x="552883" y="436880"/>
                  </a:cubicBezTo>
                  <a:lnTo>
                    <a:pt x="552883" y="1265260"/>
                  </a:lnTo>
                  <a:lnTo>
                    <a:pt x="0" y="1265260"/>
                  </a:lnTo>
                  <a:lnTo>
                    <a:pt x="0" y="43688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14">
              <a:extLst>
                <a:ext uri="{FF2B5EF4-FFF2-40B4-BE49-F238E27FC236}">
                  <a16:creationId xmlns:a16="http://schemas.microsoft.com/office/drawing/2014/main" id="{D07A82B6-8D74-4A31-B92C-EB3E53D08673}"/>
                </a:ext>
              </a:extLst>
            </p:cNvPr>
            <p:cNvSpPr/>
            <p:nvPr/>
          </p:nvSpPr>
          <p:spPr>
            <a:xfrm>
              <a:off x="8971770" y="4151341"/>
              <a:ext cx="380163" cy="652019"/>
            </a:xfrm>
            <a:custGeom>
              <a:avLst/>
              <a:gdLst>
                <a:gd name="connsiteX0" fmla="*/ 0 w 552883"/>
                <a:gd name="connsiteY0" fmla="*/ 0 h 828380"/>
                <a:gd name="connsiteX1" fmla="*/ 552883 w 552883"/>
                <a:gd name="connsiteY1" fmla="*/ 0 h 828380"/>
                <a:gd name="connsiteX2" fmla="*/ 552883 w 552883"/>
                <a:gd name="connsiteY2" fmla="*/ 828380 h 828380"/>
                <a:gd name="connsiteX3" fmla="*/ 0 w 552883"/>
                <a:gd name="connsiteY3" fmla="*/ 828380 h 828380"/>
                <a:gd name="connsiteX4" fmla="*/ 0 w 552883"/>
                <a:gd name="connsiteY4" fmla="*/ 0 h 82838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883" h="1265260">
                  <a:moveTo>
                    <a:pt x="0" y="436880"/>
                  </a:moveTo>
                  <a:cubicBezTo>
                    <a:pt x="14961" y="314960"/>
                    <a:pt x="19762" y="50800"/>
                    <a:pt x="258243" y="0"/>
                  </a:cubicBezTo>
                  <a:cubicBezTo>
                    <a:pt x="549496" y="44027"/>
                    <a:pt x="525790" y="281093"/>
                    <a:pt x="552883" y="436880"/>
                  </a:cubicBezTo>
                  <a:lnTo>
                    <a:pt x="552883" y="1265260"/>
                  </a:lnTo>
                  <a:lnTo>
                    <a:pt x="0" y="1265260"/>
                  </a:lnTo>
                  <a:lnTo>
                    <a:pt x="0" y="43688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4">
              <a:extLst>
                <a:ext uri="{FF2B5EF4-FFF2-40B4-BE49-F238E27FC236}">
                  <a16:creationId xmlns:a16="http://schemas.microsoft.com/office/drawing/2014/main" id="{90A907B1-541E-4B33-B042-E5DB90331BED}"/>
                </a:ext>
              </a:extLst>
            </p:cNvPr>
            <p:cNvSpPr/>
            <p:nvPr/>
          </p:nvSpPr>
          <p:spPr>
            <a:xfrm>
              <a:off x="10282618" y="3421535"/>
              <a:ext cx="676215" cy="1368672"/>
            </a:xfrm>
            <a:custGeom>
              <a:avLst/>
              <a:gdLst>
                <a:gd name="connsiteX0" fmla="*/ 0 w 552883"/>
                <a:gd name="connsiteY0" fmla="*/ 0 h 828380"/>
                <a:gd name="connsiteX1" fmla="*/ 552883 w 552883"/>
                <a:gd name="connsiteY1" fmla="*/ 0 h 828380"/>
                <a:gd name="connsiteX2" fmla="*/ 552883 w 552883"/>
                <a:gd name="connsiteY2" fmla="*/ 828380 h 828380"/>
                <a:gd name="connsiteX3" fmla="*/ 0 w 552883"/>
                <a:gd name="connsiteY3" fmla="*/ 828380 h 828380"/>
                <a:gd name="connsiteX4" fmla="*/ 0 w 552883"/>
                <a:gd name="connsiteY4" fmla="*/ 0 h 82838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883" h="1265260">
                  <a:moveTo>
                    <a:pt x="0" y="436880"/>
                  </a:moveTo>
                  <a:cubicBezTo>
                    <a:pt x="14961" y="314960"/>
                    <a:pt x="19762" y="50800"/>
                    <a:pt x="258243" y="0"/>
                  </a:cubicBezTo>
                  <a:cubicBezTo>
                    <a:pt x="549496" y="44027"/>
                    <a:pt x="525790" y="281093"/>
                    <a:pt x="552883" y="436880"/>
                  </a:cubicBezTo>
                  <a:lnTo>
                    <a:pt x="552883" y="1265260"/>
                  </a:lnTo>
                  <a:lnTo>
                    <a:pt x="0" y="1265260"/>
                  </a:lnTo>
                  <a:lnTo>
                    <a:pt x="0" y="43688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6C6BB3F7-4396-4EC0-80D5-60BC865174F8}"/>
                </a:ext>
              </a:extLst>
            </p:cNvPr>
            <p:cNvSpPr/>
            <p:nvPr/>
          </p:nvSpPr>
          <p:spPr>
            <a:xfrm>
              <a:off x="10402759" y="4797672"/>
              <a:ext cx="461862" cy="558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3532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4291391" y="378112"/>
            <a:ext cx="4825223" cy="677108"/>
          </a:xfrm>
          <a:prstGeom prst="rect">
            <a:avLst/>
          </a:prstGeom>
          <a:noFill/>
        </p:spPr>
        <p:txBody>
          <a:bodyPr wrap="square">
            <a:spAutoFit/>
          </a:bodyPr>
          <a:lstStyle/>
          <a:p>
            <a:pPr>
              <a:spcAft>
                <a:spcPts val="300"/>
              </a:spcAft>
            </a:pPr>
            <a:r>
              <a:rPr lang="en-US" sz="3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Cold air cumulus</a:t>
            </a:r>
          </a:p>
        </p:txBody>
      </p:sp>
      <p:sp>
        <p:nvSpPr>
          <p:cNvPr id="24" name="Rectangle 23">
            <a:extLst>
              <a:ext uri="{FF2B5EF4-FFF2-40B4-BE49-F238E27FC236}">
                <a16:creationId xmlns:a16="http://schemas.microsoft.com/office/drawing/2014/main" id="{EAE32720-A530-4E9C-AC52-96D82759C3C8}"/>
              </a:ext>
            </a:extLst>
          </p:cNvPr>
          <p:cNvSpPr/>
          <p:nvPr/>
        </p:nvSpPr>
        <p:spPr>
          <a:xfrm>
            <a:off x="601198" y="3230219"/>
            <a:ext cx="3690193" cy="1048313"/>
          </a:xfrm>
          <a:prstGeom prst="rect">
            <a:avLst/>
          </a:prstGeom>
          <a:gradFill flip="none" rotWithShape="1">
            <a:gsLst>
              <a:gs pos="90000">
                <a:schemeClr val="accent2"/>
              </a:gs>
              <a:gs pos="66000">
                <a:srgbClr val="F63E18"/>
              </a:gs>
              <a:gs pos="27000">
                <a:srgbClr val="F44E1F"/>
              </a:gs>
              <a:gs pos="53000">
                <a:srgbClr val="FF0000"/>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0F3BBDA-23A5-4AB6-AB74-877F2DF611CE}"/>
              </a:ext>
            </a:extLst>
          </p:cNvPr>
          <p:cNvSpPr/>
          <p:nvPr/>
        </p:nvSpPr>
        <p:spPr>
          <a:xfrm>
            <a:off x="601198" y="1396774"/>
            <a:ext cx="3690193" cy="2043901"/>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1A4E7A99-D4B2-4730-BBF2-9A71770A7802}"/>
              </a:ext>
            </a:extLst>
          </p:cNvPr>
          <p:cNvSpPr/>
          <p:nvPr/>
        </p:nvSpPr>
        <p:spPr>
          <a:xfrm>
            <a:off x="773165" y="2831076"/>
            <a:ext cx="656546"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BE2729B1-259B-4C74-BE95-699B82CE5405}"/>
              </a:ext>
            </a:extLst>
          </p:cNvPr>
          <p:cNvSpPr/>
          <p:nvPr/>
        </p:nvSpPr>
        <p:spPr>
          <a:xfrm>
            <a:off x="1993482" y="2813659"/>
            <a:ext cx="656546"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C191EA12-27AE-41D1-AF82-BE19E586F59D}"/>
              </a:ext>
            </a:extLst>
          </p:cNvPr>
          <p:cNvSpPr/>
          <p:nvPr/>
        </p:nvSpPr>
        <p:spPr>
          <a:xfrm>
            <a:off x="3465753" y="2811317"/>
            <a:ext cx="656546" cy="378823"/>
          </a:xfrm>
          <a:prstGeom prst="rightArrow">
            <a:avLst>
              <a:gd name="adj1" fmla="val 34615"/>
              <a:gd name="adj2" fmla="val 50000"/>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676249A-0139-4F34-B629-5E0DB73404C1}"/>
              </a:ext>
            </a:extLst>
          </p:cNvPr>
          <p:cNvSpPr txBox="1"/>
          <p:nvPr/>
        </p:nvSpPr>
        <p:spPr>
          <a:xfrm>
            <a:off x="1693171" y="2237089"/>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14C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30" name="TextBox 29">
            <a:extLst>
              <a:ext uri="{FF2B5EF4-FFF2-40B4-BE49-F238E27FC236}">
                <a16:creationId xmlns:a16="http://schemas.microsoft.com/office/drawing/2014/main" id="{CDF7613D-FD75-4036-A14B-9CDA67A303D0}"/>
              </a:ext>
            </a:extLst>
          </p:cNvPr>
          <p:cNvSpPr txBox="1"/>
          <p:nvPr/>
        </p:nvSpPr>
        <p:spPr>
          <a:xfrm>
            <a:off x="1786452" y="3586525"/>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28C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31" name="TextBox 30">
            <a:extLst>
              <a:ext uri="{FF2B5EF4-FFF2-40B4-BE49-F238E27FC236}">
                <a16:creationId xmlns:a16="http://schemas.microsoft.com/office/drawing/2014/main" id="{E4BDEF22-2032-493C-8B2F-84521D1A4856}"/>
              </a:ext>
            </a:extLst>
          </p:cNvPr>
          <p:cNvSpPr txBox="1"/>
          <p:nvPr/>
        </p:nvSpPr>
        <p:spPr>
          <a:xfrm>
            <a:off x="414260" y="3605128"/>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25C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32" name="TextBox 31">
            <a:extLst>
              <a:ext uri="{FF2B5EF4-FFF2-40B4-BE49-F238E27FC236}">
                <a16:creationId xmlns:a16="http://schemas.microsoft.com/office/drawing/2014/main" id="{EA3CB567-3524-456A-B4EC-0E88E6E96DC5}"/>
              </a:ext>
            </a:extLst>
          </p:cNvPr>
          <p:cNvSpPr txBox="1"/>
          <p:nvPr/>
        </p:nvSpPr>
        <p:spPr>
          <a:xfrm>
            <a:off x="3144646" y="3595674"/>
            <a:ext cx="1257169" cy="523220"/>
          </a:xfrm>
          <a:prstGeom prst="rect">
            <a:avLst/>
          </a:prstGeom>
          <a:noFill/>
        </p:spPr>
        <p:txBody>
          <a:bodyPr wrap="square">
            <a:spAutoFit/>
          </a:bodyPr>
          <a:lstStyle/>
          <a:p>
            <a:pPr algn="ctr">
              <a:spcAft>
                <a:spcPts val="600"/>
              </a:spcAft>
            </a:pPr>
            <a:r>
              <a:rPr lang="en-US" sz="2800" dirty="0">
                <a:latin typeface="Segoe UI Semibold" panose="020B0702040204020203" pitchFamily="34" charset="0"/>
                <a:ea typeface="Verdana" panose="020B0604030504040204" pitchFamily="34" charset="0"/>
                <a:cs typeface="Segoe UI Semibold" panose="020B0702040204020203" pitchFamily="34" charset="0"/>
              </a:rPr>
              <a:t>25C</a:t>
            </a:r>
            <a:endParaRPr lang="en-US" sz="28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37" name="TextBox 36">
            <a:extLst>
              <a:ext uri="{FF2B5EF4-FFF2-40B4-BE49-F238E27FC236}">
                <a16:creationId xmlns:a16="http://schemas.microsoft.com/office/drawing/2014/main" id="{08D41C2F-F914-4E08-A467-0DB66F130F56}"/>
              </a:ext>
            </a:extLst>
          </p:cNvPr>
          <p:cNvSpPr txBox="1"/>
          <p:nvPr/>
        </p:nvSpPr>
        <p:spPr>
          <a:xfrm>
            <a:off x="1770809" y="3094572"/>
            <a:ext cx="1257169" cy="646331"/>
          </a:xfrm>
          <a:prstGeom prst="rect">
            <a:avLst/>
          </a:prstGeom>
          <a:noFill/>
        </p:spPr>
        <p:txBody>
          <a:bodyPr wrap="square">
            <a:spAutoFit/>
          </a:bodyPr>
          <a:lstStyle/>
          <a:p>
            <a:pPr algn="ctr">
              <a:spcAft>
                <a:spcPts val="600"/>
              </a:spcAft>
            </a:pPr>
            <a:r>
              <a:rPr lang="en-US" sz="3600" b="1" dirty="0">
                <a:latin typeface="Arial Black" panose="020B0A04020102020204" pitchFamily="34" charset="0"/>
                <a:ea typeface="Verdana" panose="020B0604030504040204" pitchFamily="34" charset="0"/>
                <a:cs typeface="Segoe UI Semibold" panose="020B0702040204020203" pitchFamily="34" charset="0"/>
              </a:rPr>
              <a:t>C</a:t>
            </a:r>
            <a:endParaRPr lang="en-US" sz="3600" b="1" baseline="30000" dirty="0">
              <a:latin typeface="Arial Black" panose="020B0A04020102020204" pitchFamily="34" charset="0"/>
              <a:ea typeface="Verdana" panose="020B0604030504040204" pitchFamily="34" charset="0"/>
              <a:cs typeface="Segoe UI Semibold" panose="020B0702040204020203" pitchFamily="34" charset="0"/>
            </a:endParaRPr>
          </a:p>
        </p:txBody>
      </p:sp>
      <p:sp>
        <p:nvSpPr>
          <p:cNvPr id="44" name="Rectangle 14">
            <a:extLst>
              <a:ext uri="{FF2B5EF4-FFF2-40B4-BE49-F238E27FC236}">
                <a16:creationId xmlns:a16="http://schemas.microsoft.com/office/drawing/2014/main" id="{D07A82B6-8D74-4A31-B92C-EB3E53D08673}"/>
              </a:ext>
            </a:extLst>
          </p:cNvPr>
          <p:cNvSpPr/>
          <p:nvPr/>
        </p:nvSpPr>
        <p:spPr>
          <a:xfrm>
            <a:off x="1476225" y="2256278"/>
            <a:ext cx="380163" cy="652019"/>
          </a:xfrm>
          <a:custGeom>
            <a:avLst/>
            <a:gdLst>
              <a:gd name="connsiteX0" fmla="*/ 0 w 552883"/>
              <a:gd name="connsiteY0" fmla="*/ 0 h 828380"/>
              <a:gd name="connsiteX1" fmla="*/ 552883 w 552883"/>
              <a:gd name="connsiteY1" fmla="*/ 0 h 828380"/>
              <a:gd name="connsiteX2" fmla="*/ 552883 w 552883"/>
              <a:gd name="connsiteY2" fmla="*/ 828380 h 828380"/>
              <a:gd name="connsiteX3" fmla="*/ 0 w 552883"/>
              <a:gd name="connsiteY3" fmla="*/ 828380 h 828380"/>
              <a:gd name="connsiteX4" fmla="*/ 0 w 552883"/>
              <a:gd name="connsiteY4" fmla="*/ 0 h 82838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883" h="1265260">
                <a:moveTo>
                  <a:pt x="0" y="436880"/>
                </a:moveTo>
                <a:cubicBezTo>
                  <a:pt x="14961" y="314960"/>
                  <a:pt x="19762" y="50800"/>
                  <a:pt x="258243" y="0"/>
                </a:cubicBezTo>
                <a:cubicBezTo>
                  <a:pt x="549496" y="44027"/>
                  <a:pt x="525790" y="281093"/>
                  <a:pt x="552883" y="436880"/>
                </a:cubicBezTo>
                <a:lnTo>
                  <a:pt x="552883" y="1265260"/>
                </a:lnTo>
                <a:lnTo>
                  <a:pt x="0" y="1265260"/>
                </a:lnTo>
                <a:lnTo>
                  <a:pt x="0" y="43688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4">
            <a:extLst>
              <a:ext uri="{FF2B5EF4-FFF2-40B4-BE49-F238E27FC236}">
                <a16:creationId xmlns:a16="http://schemas.microsoft.com/office/drawing/2014/main" id="{90A907B1-541E-4B33-B042-E5DB90331BED}"/>
              </a:ext>
            </a:extLst>
          </p:cNvPr>
          <p:cNvSpPr/>
          <p:nvPr/>
        </p:nvSpPr>
        <p:spPr>
          <a:xfrm>
            <a:off x="2787073" y="1526472"/>
            <a:ext cx="676215" cy="1368672"/>
          </a:xfrm>
          <a:custGeom>
            <a:avLst/>
            <a:gdLst>
              <a:gd name="connsiteX0" fmla="*/ 0 w 552883"/>
              <a:gd name="connsiteY0" fmla="*/ 0 h 828380"/>
              <a:gd name="connsiteX1" fmla="*/ 552883 w 552883"/>
              <a:gd name="connsiteY1" fmla="*/ 0 h 828380"/>
              <a:gd name="connsiteX2" fmla="*/ 552883 w 552883"/>
              <a:gd name="connsiteY2" fmla="*/ 828380 h 828380"/>
              <a:gd name="connsiteX3" fmla="*/ 0 w 552883"/>
              <a:gd name="connsiteY3" fmla="*/ 828380 h 828380"/>
              <a:gd name="connsiteX4" fmla="*/ 0 w 552883"/>
              <a:gd name="connsiteY4" fmla="*/ 0 h 82838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 name="connsiteX0" fmla="*/ 0 w 552883"/>
              <a:gd name="connsiteY0" fmla="*/ 436880 h 1265260"/>
              <a:gd name="connsiteX1" fmla="*/ 258243 w 552883"/>
              <a:gd name="connsiteY1" fmla="*/ 0 h 1265260"/>
              <a:gd name="connsiteX2" fmla="*/ 552883 w 552883"/>
              <a:gd name="connsiteY2" fmla="*/ 436880 h 1265260"/>
              <a:gd name="connsiteX3" fmla="*/ 552883 w 552883"/>
              <a:gd name="connsiteY3" fmla="*/ 1265260 h 1265260"/>
              <a:gd name="connsiteX4" fmla="*/ 0 w 552883"/>
              <a:gd name="connsiteY4" fmla="*/ 1265260 h 1265260"/>
              <a:gd name="connsiteX5" fmla="*/ 0 w 552883"/>
              <a:gd name="connsiteY5" fmla="*/ 436880 h 126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883" h="1265260">
                <a:moveTo>
                  <a:pt x="0" y="436880"/>
                </a:moveTo>
                <a:cubicBezTo>
                  <a:pt x="14961" y="314960"/>
                  <a:pt x="19762" y="50800"/>
                  <a:pt x="258243" y="0"/>
                </a:cubicBezTo>
                <a:cubicBezTo>
                  <a:pt x="549496" y="44027"/>
                  <a:pt x="525790" y="281093"/>
                  <a:pt x="552883" y="436880"/>
                </a:cubicBezTo>
                <a:lnTo>
                  <a:pt x="552883" y="1265260"/>
                </a:lnTo>
                <a:lnTo>
                  <a:pt x="0" y="1265260"/>
                </a:lnTo>
                <a:lnTo>
                  <a:pt x="0" y="43688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6C6BB3F7-4396-4EC0-80D5-60BC865174F8}"/>
              </a:ext>
            </a:extLst>
          </p:cNvPr>
          <p:cNvSpPr/>
          <p:nvPr/>
        </p:nvSpPr>
        <p:spPr>
          <a:xfrm>
            <a:off x="2907214" y="2902609"/>
            <a:ext cx="461862" cy="558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80EF60B4-8F35-4435-9517-6EAB44F0EF73}"/>
              </a:ext>
            </a:extLst>
          </p:cNvPr>
          <p:cNvPicPr>
            <a:picLocks noChangeAspect="1"/>
          </p:cNvPicPr>
          <p:nvPr/>
        </p:nvPicPr>
        <p:blipFill>
          <a:blip r:embed="rId3"/>
          <a:stretch>
            <a:fillRect/>
          </a:stretch>
        </p:blipFill>
        <p:spPr>
          <a:xfrm>
            <a:off x="5542890" y="1377673"/>
            <a:ext cx="5724525" cy="5049683"/>
          </a:xfrm>
          <a:prstGeom prst="rect">
            <a:avLst/>
          </a:prstGeom>
        </p:spPr>
      </p:pic>
      <p:sp>
        <p:nvSpPr>
          <p:cNvPr id="49" name="TextBox 48">
            <a:extLst>
              <a:ext uri="{FF2B5EF4-FFF2-40B4-BE49-F238E27FC236}">
                <a16:creationId xmlns:a16="http://schemas.microsoft.com/office/drawing/2014/main" id="{1456F83A-9B6A-48F9-B4A8-765882480B45}"/>
              </a:ext>
            </a:extLst>
          </p:cNvPr>
          <p:cNvSpPr txBox="1"/>
          <p:nvPr/>
        </p:nvSpPr>
        <p:spPr>
          <a:xfrm rot="19429523">
            <a:off x="6215913" y="2516181"/>
            <a:ext cx="1478421" cy="830997"/>
          </a:xfrm>
          <a:prstGeom prst="rect">
            <a:avLst/>
          </a:prstGeom>
          <a:noFill/>
        </p:spPr>
        <p:txBody>
          <a:bodyPr wrap="square" rtlCol="0">
            <a:spAutoFit/>
          </a:bodyPr>
          <a:lstStyle/>
          <a:p>
            <a:pPr algn="ctr"/>
            <a:r>
              <a:rPr lang="en-US" dirty="0">
                <a:solidFill>
                  <a:srgbClr val="DA16B0"/>
                </a:solidFill>
              </a:rPr>
              <a:t>Cold Air Cu</a:t>
            </a:r>
          </a:p>
        </p:txBody>
      </p:sp>
      <p:sp>
        <p:nvSpPr>
          <p:cNvPr id="50" name="TextBox 49">
            <a:extLst>
              <a:ext uri="{FF2B5EF4-FFF2-40B4-BE49-F238E27FC236}">
                <a16:creationId xmlns:a16="http://schemas.microsoft.com/office/drawing/2014/main" id="{7DA40F5A-A0A5-43B9-8719-3385EA6AB567}"/>
              </a:ext>
            </a:extLst>
          </p:cNvPr>
          <p:cNvSpPr txBox="1"/>
          <p:nvPr/>
        </p:nvSpPr>
        <p:spPr>
          <a:xfrm rot="19429523">
            <a:off x="7359733" y="4240579"/>
            <a:ext cx="1478421" cy="830997"/>
          </a:xfrm>
          <a:prstGeom prst="rect">
            <a:avLst/>
          </a:prstGeom>
          <a:noFill/>
        </p:spPr>
        <p:txBody>
          <a:bodyPr wrap="square" rtlCol="0">
            <a:spAutoFit/>
          </a:bodyPr>
          <a:lstStyle/>
          <a:p>
            <a:pPr algn="ctr"/>
            <a:r>
              <a:rPr lang="en-US" dirty="0">
                <a:solidFill>
                  <a:srgbClr val="DA16B0"/>
                </a:solidFill>
              </a:rPr>
              <a:t>Cold Air Cu</a:t>
            </a:r>
          </a:p>
        </p:txBody>
      </p:sp>
      <p:sp>
        <p:nvSpPr>
          <p:cNvPr id="51" name="TextBox 50">
            <a:extLst>
              <a:ext uri="{FF2B5EF4-FFF2-40B4-BE49-F238E27FC236}">
                <a16:creationId xmlns:a16="http://schemas.microsoft.com/office/drawing/2014/main" id="{A44E4365-FA10-46F2-AE88-9A63050D0E83}"/>
              </a:ext>
            </a:extLst>
          </p:cNvPr>
          <p:cNvSpPr txBox="1"/>
          <p:nvPr/>
        </p:nvSpPr>
        <p:spPr>
          <a:xfrm>
            <a:off x="392717" y="4733532"/>
            <a:ext cx="4677123" cy="1631216"/>
          </a:xfrm>
          <a:prstGeom prst="rect">
            <a:avLst/>
          </a:prstGeom>
          <a:noFill/>
        </p:spPr>
        <p:txBody>
          <a:bodyPr wrap="square" rtlCol="0">
            <a:spAutoFit/>
          </a:bodyPr>
          <a:lstStyle/>
          <a:p>
            <a:r>
              <a:rPr lang="en-US" sz="2000" dirty="0">
                <a:solidFill>
                  <a:schemeClr val="bg1"/>
                </a:solidFill>
                <a:latin typeface="Segoe UI" panose="020B0502040204020203" pitchFamily="34" charset="0"/>
                <a:cs typeface="Segoe UI" panose="020B0502040204020203" pitchFamily="34" charset="0"/>
              </a:rPr>
              <a:t>Following frontal passage, cold air advection over warmer waters favors convective instability. This triggers post frontal “cold air cumulus” </a:t>
            </a:r>
          </a:p>
          <a:p>
            <a:r>
              <a:rPr lang="en-US" sz="2000" dirty="0">
                <a:solidFill>
                  <a:schemeClr val="bg1"/>
                </a:solidFill>
                <a:latin typeface="Segoe UI" panose="020B0502040204020203" pitchFamily="34" charset="0"/>
                <a:cs typeface="Segoe UI" panose="020B0502040204020203" pitchFamily="34" charset="0"/>
              </a:rPr>
              <a:t>(Moderate Cu and Cu </a:t>
            </a:r>
            <a:r>
              <a:rPr lang="en-US" sz="2000" dirty="0" err="1">
                <a:solidFill>
                  <a:schemeClr val="bg1"/>
                </a:solidFill>
                <a:latin typeface="Segoe UI" panose="020B0502040204020203" pitchFamily="34" charset="0"/>
                <a:cs typeface="Segoe UI" panose="020B0502040204020203" pitchFamily="34" charset="0"/>
              </a:rPr>
              <a:t>Congestus</a:t>
            </a:r>
            <a:r>
              <a:rPr lang="en-US" sz="2000" dirty="0">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4116186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2101132" y="477808"/>
            <a:ext cx="9064707" cy="707886"/>
          </a:xfrm>
          <a:prstGeom prst="rect">
            <a:avLst/>
          </a:prstGeom>
          <a:noFill/>
        </p:spPr>
        <p:txBody>
          <a:bodyPr wrap="square">
            <a:spAutoFit/>
          </a:bodyPr>
          <a:lstStyle/>
          <a:p>
            <a:pPr>
              <a:spcAft>
                <a:spcPts val="300"/>
              </a:spcAft>
            </a:pP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Strong winds can cool the ocean</a:t>
            </a:r>
          </a:p>
        </p:txBody>
      </p:sp>
      <p:grpSp>
        <p:nvGrpSpPr>
          <p:cNvPr id="73" name="Group 72">
            <a:extLst>
              <a:ext uri="{FF2B5EF4-FFF2-40B4-BE49-F238E27FC236}">
                <a16:creationId xmlns:a16="http://schemas.microsoft.com/office/drawing/2014/main" id="{135D5A63-A6AD-4269-B8B5-F540ED663C4F}"/>
              </a:ext>
            </a:extLst>
          </p:cNvPr>
          <p:cNvGrpSpPr/>
          <p:nvPr/>
        </p:nvGrpSpPr>
        <p:grpSpPr>
          <a:xfrm>
            <a:off x="645163" y="3169920"/>
            <a:ext cx="10907243" cy="3214211"/>
            <a:chOff x="645163" y="2276223"/>
            <a:chExt cx="10907243" cy="4107908"/>
          </a:xfrm>
        </p:grpSpPr>
        <p:grpSp>
          <p:nvGrpSpPr>
            <p:cNvPr id="55" name="Group 54">
              <a:extLst>
                <a:ext uri="{FF2B5EF4-FFF2-40B4-BE49-F238E27FC236}">
                  <a16:creationId xmlns:a16="http://schemas.microsoft.com/office/drawing/2014/main" id="{EDFEAA99-85CD-4E9E-BB57-C086BF675E00}"/>
                </a:ext>
              </a:extLst>
            </p:cNvPr>
            <p:cNvGrpSpPr/>
            <p:nvPr/>
          </p:nvGrpSpPr>
          <p:grpSpPr>
            <a:xfrm>
              <a:off x="645163" y="2276223"/>
              <a:ext cx="5156198" cy="4103968"/>
              <a:chOff x="645162" y="2276223"/>
              <a:chExt cx="6395719" cy="4103968"/>
            </a:xfrm>
          </p:grpSpPr>
          <p:sp>
            <p:nvSpPr>
              <p:cNvPr id="52" name="Rectangle 51">
                <a:extLst>
                  <a:ext uri="{FF2B5EF4-FFF2-40B4-BE49-F238E27FC236}">
                    <a16:creationId xmlns:a16="http://schemas.microsoft.com/office/drawing/2014/main" id="{6501EC2A-6AFF-451B-91F4-66DCE9EF8154}"/>
                  </a:ext>
                </a:extLst>
              </p:cNvPr>
              <p:cNvSpPr/>
              <p:nvPr/>
            </p:nvSpPr>
            <p:spPr>
              <a:xfrm>
                <a:off x="650241" y="2276223"/>
                <a:ext cx="6390640" cy="270697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6B5C5A24-E2AC-44D8-994D-A892B50E8854}"/>
                  </a:ext>
                </a:extLst>
              </p:cNvPr>
              <p:cNvSpPr/>
              <p:nvPr/>
            </p:nvSpPr>
            <p:spPr>
              <a:xfrm rot="16200000">
                <a:off x="2613663" y="1958053"/>
                <a:ext cx="2453637" cy="6390640"/>
              </a:xfrm>
              <a:prstGeom prst="rect">
                <a:avLst/>
              </a:prstGeom>
              <a:gradFill>
                <a:gsLst>
                  <a:gs pos="72000">
                    <a:srgbClr val="FFCC00"/>
                  </a:gs>
                  <a:gs pos="98639">
                    <a:schemeClr val="accent2"/>
                  </a:gs>
                  <a:gs pos="48000">
                    <a:srgbClr val="9D833D"/>
                  </a:gs>
                  <a:gs pos="20000">
                    <a:srgbClr val="31318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Arrow: Curved Up 53">
              <a:extLst>
                <a:ext uri="{FF2B5EF4-FFF2-40B4-BE49-F238E27FC236}">
                  <a16:creationId xmlns:a16="http://schemas.microsoft.com/office/drawing/2014/main" id="{61150F13-72E6-4FDA-BBAA-9502A99E44E0}"/>
                </a:ext>
              </a:extLst>
            </p:cNvPr>
            <p:cNvSpPr/>
            <p:nvPr/>
          </p:nvSpPr>
          <p:spPr>
            <a:xfrm>
              <a:off x="3820156" y="4566345"/>
              <a:ext cx="762000" cy="431803"/>
            </a:xfrm>
            <a:prstGeom prst="curvedUp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Rectangle 56">
              <a:extLst>
                <a:ext uri="{FF2B5EF4-FFF2-40B4-BE49-F238E27FC236}">
                  <a16:creationId xmlns:a16="http://schemas.microsoft.com/office/drawing/2014/main" id="{AF929EE7-6E82-419B-AD9D-AE4D4285CC7C}"/>
                </a:ext>
              </a:extLst>
            </p:cNvPr>
            <p:cNvSpPr/>
            <p:nvPr/>
          </p:nvSpPr>
          <p:spPr>
            <a:xfrm>
              <a:off x="6400302" y="2276223"/>
              <a:ext cx="5152103" cy="270697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rrow: Curved Up 58">
              <a:extLst>
                <a:ext uri="{FF2B5EF4-FFF2-40B4-BE49-F238E27FC236}">
                  <a16:creationId xmlns:a16="http://schemas.microsoft.com/office/drawing/2014/main" id="{E6D0B7B1-0D26-462F-8302-03FF26DC9648}"/>
                </a:ext>
              </a:extLst>
            </p:cNvPr>
            <p:cNvSpPr/>
            <p:nvPr/>
          </p:nvSpPr>
          <p:spPr>
            <a:xfrm rot="10800000">
              <a:off x="3769355" y="4038025"/>
              <a:ext cx="762000" cy="431803"/>
            </a:xfrm>
            <a:prstGeom prst="curvedUp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60" name="Object 59">
              <a:extLst>
                <a:ext uri="{FF2B5EF4-FFF2-40B4-BE49-F238E27FC236}">
                  <a16:creationId xmlns:a16="http://schemas.microsoft.com/office/drawing/2014/main" id="{381BA777-535D-49AB-B8A6-B362FB158425}"/>
                </a:ext>
              </a:extLst>
            </p:cNvPr>
            <p:cNvGraphicFramePr>
              <a:graphicFrameLocks noChangeAspect="1"/>
            </p:cNvGraphicFramePr>
            <p:nvPr>
              <p:extLst>
                <p:ext uri="{D42A27DB-BD31-4B8C-83A1-F6EECF244321}">
                  <p14:modId xmlns:p14="http://schemas.microsoft.com/office/powerpoint/2010/main" val="127646898"/>
                </p:ext>
              </p:extLst>
            </p:nvPr>
          </p:nvGraphicFramePr>
          <p:xfrm>
            <a:off x="6400302" y="3926553"/>
            <a:ext cx="5152104" cy="2457578"/>
          </p:xfrm>
          <a:graphic>
            <a:graphicData uri="http://schemas.openxmlformats.org/presentationml/2006/ole">
              <mc:AlternateContent xmlns:mc="http://schemas.openxmlformats.org/markup-compatibility/2006">
                <mc:Choice xmlns:v="urn:schemas-microsoft-com:vml" Requires="v">
                  <p:oleObj name="Image" r:id="rId3" imgW="6869520" imgH="3276000" progId="Photoshop.Image.6">
                    <p:embed/>
                  </p:oleObj>
                </mc:Choice>
                <mc:Fallback>
                  <p:oleObj name="Image" r:id="rId3" imgW="6869520" imgH="3276000" progId="Photoshop.Image.6">
                    <p:embed/>
                    <p:pic>
                      <p:nvPicPr>
                        <p:cNvPr id="0" name=""/>
                        <p:cNvPicPr/>
                        <p:nvPr/>
                      </p:nvPicPr>
                      <p:blipFill>
                        <a:blip r:embed="rId4"/>
                        <a:stretch>
                          <a:fillRect/>
                        </a:stretch>
                      </p:blipFill>
                      <p:spPr>
                        <a:xfrm>
                          <a:off x="6400302" y="3926553"/>
                          <a:ext cx="5152104" cy="2457578"/>
                        </a:xfrm>
                        <a:prstGeom prst="rect">
                          <a:avLst/>
                        </a:prstGeom>
                      </p:spPr>
                    </p:pic>
                  </p:oleObj>
                </mc:Fallback>
              </mc:AlternateContent>
            </a:graphicData>
          </a:graphic>
        </p:graphicFrame>
        <p:sp>
          <p:nvSpPr>
            <p:cNvPr id="61" name="Arrow: Curved Up 60">
              <a:extLst>
                <a:ext uri="{FF2B5EF4-FFF2-40B4-BE49-F238E27FC236}">
                  <a16:creationId xmlns:a16="http://schemas.microsoft.com/office/drawing/2014/main" id="{0A211058-EC85-4973-BDAF-56C2FC8A8EE8}"/>
                </a:ext>
              </a:extLst>
            </p:cNvPr>
            <p:cNvSpPr/>
            <p:nvPr/>
          </p:nvSpPr>
          <p:spPr>
            <a:xfrm>
              <a:off x="4808712" y="4566345"/>
              <a:ext cx="762000" cy="431803"/>
            </a:xfrm>
            <a:prstGeom prst="curvedUp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Arrow: Curved Up 61">
              <a:extLst>
                <a:ext uri="{FF2B5EF4-FFF2-40B4-BE49-F238E27FC236}">
                  <a16:creationId xmlns:a16="http://schemas.microsoft.com/office/drawing/2014/main" id="{32080CA3-B94B-4112-A982-23D79E6AB820}"/>
                </a:ext>
              </a:extLst>
            </p:cNvPr>
            <p:cNvSpPr/>
            <p:nvPr/>
          </p:nvSpPr>
          <p:spPr>
            <a:xfrm rot="10800000">
              <a:off x="4757911" y="4038025"/>
              <a:ext cx="762000" cy="431803"/>
            </a:xfrm>
            <a:prstGeom prst="curvedUp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Arrow: Right 62">
              <a:extLst>
                <a:ext uri="{FF2B5EF4-FFF2-40B4-BE49-F238E27FC236}">
                  <a16:creationId xmlns:a16="http://schemas.microsoft.com/office/drawing/2014/main" id="{FD77C0E8-6699-4AFC-9FEC-157A875CEA31}"/>
                </a:ext>
              </a:extLst>
            </p:cNvPr>
            <p:cNvSpPr/>
            <p:nvPr/>
          </p:nvSpPr>
          <p:spPr>
            <a:xfrm rot="10800000">
              <a:off x="3980672" y="3167687"/>
              <a:ext cx="1554476" cy="556834"/>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row: Right 63">
              <a:extLst>
                <a:ext uri="{FF2B5EF4-FFF2-40B4-BE49-F238E27FC236}">
                  <a16:creationId xmlns:a16="http://schemas.microsoft.com/office/drawing/2014/main" id="{F887CE63-CE3C-47B5-AE19-AB485E375795}"/>
                </a:ext>
              </a:extLst>
            </p:cNvPr>
            <p:cNvSpPr/>
            <p:nvPr/>
          </p:nvSpPr>
          <p:spPr>
            <a:xfrm rot="10800000">
              <a:off x="1421919" y="3150583"/>
              <a:ext cx="528315" cy="556834"/>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rrow: Right 64">
              <a:extLst>
                <a:ext uri="{FF2B5EF4-FFF2-40B4-BE49-F238E27FC236}">
                  <a16:creationId xmlns:a16="http://schemas.microsoft.com/office/drawing/2014/main" id="{D1431836-A188-4FA9-9B31-B37C9E25A8B7}"/>
                </a:ext>
              </a:extLst>
            </p:cNvPr>
            <p:cNvSpPr/>
            <p:nvPr/>
          </p:nvSpPr>
          <p:spPr>
            <a:xfrm rot="10800000">
              <a:off x="9680922" y="3149988"/>
              <a:ext cx="1554476" cy="556834"/>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row: Right 65">
              <a:extLst>
                <a:ext uri="{FF2B5EF4-FFF2-40B4-BE49-F238E27FC236}">
                  <a16:creationId xmlns:a16="http://schemas.microsoft.com/office/drawing/2014/main" id="{5BEDE7E3-E550-4184-8CCC-B22D30ABD721}"/>
                </a:ext>
              </a:extLst>
            </p:cNvPr>
            <p:cNvSpPr/>
            <p:nvPr/>
          </p:nvSpPr>
          <p:spPr>
            <a:xfrm rot="10800000">
              <a:off x="6874229" y="3146651"/>
              <a:ext cx="528315" cy="556834"/>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row: Curved Up 68">
              <a:extLst>
                <a:ext uri="{FF2B5EF4-FFF2-40B4-BE49-F238E27FC236}">
                  <a16:creationId xmlns:a16="http://schemas.microsoft.com/office/drawing/2014/main" id="{6DB700D9-50E9-4D5F-9857-043883A10818}"/>
                </a:ext>
              </a:extLst>
            </p:cNvPr>
            <p:cNvSpPr/>
            <p:nvPr/>
          </p:nvSpPr>
          <p:spPr>
            <a:xfrm>
              <a:off x="9535643" y="4566345"/>
              <a:ext cx="762000" cy="431803"/>
            </a:xfrm>
            <a:prstGeom prst="curvedUp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Arrow: Curved Up 69">
              <a:extLst>
                <a:ext uri="{FF2B5EF4-FFF2-40B4-BE49-F238E27FC236}">
                  <a16:creationId xmlns:a16="http://schemas.microsoft.com/office/drawing/2014/main" id="{A89294CD-F87C-4D55-A7DF-9BC4C340F9CC}"/>
                </a:ext>
              </a:extLst>
            </p:cNvPr>
            <p:cNvSpPr/>
            <p:nvPr/>
          </p:nvSpPr>
          <p:spPr>
            <a:xfrm rot="10800000">
              <a:off x="9484842" y="4038025"/>
              <a:ext cx="762000" cy="431803"/>
            </a:xfrm>
            <a:prstGeom prst="curvedUp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Arrow: Curved Up 70">
              <a:extLst>
                <a:ext uri="{FF2B5EF4-FFF2-40B4-BE49-F238E27FC236}">
                  <a16:creationId xmlns:a16="http://schemas.microsoft.com/office/drawing/2014/main" id="{178F7B7A-2F9C-43EC-96D2-E057DA1F1CE6}"/>
                </a:ext>
              </a:extLst>
            </p:cNvPr>
            <p:cNvSpPr/>
            <p:nvPr/>
          </p:nvSpPr>
          <p:spPr>
            <a:xfrm>
              <a:off x="10524199" y="4566345"/>
              <a:ext cx="762000" cy="431803"/>
            </a:xfrm>
            <a:prstGeom prst="curvedUp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Arrow: Curved Up 71">
              <a:extLst>
                <a:ext uri="{FF2B5EF4-FFF2-40B4-BE49-F238E27FC236}">
                  <a16:creationId xmlns:a16="http://schemas.microsoft.com/office/drawing/2014/main" id="{6DFC8773-A4FE-4364-9173-6BD0B4727D65}"/>
                </a:ext>
              </a:extLst>
            </p:cNvPr>
            <p:cNvSpPr/>
            <p:nvPr/>
          </p:nvSpPr>
          <p:spPr>
            <a:xfrm rot="10800000">
              <a:off x="10473398" y="4038025"/>
              <a:ext cx="762000" cy="431803"/>
            </a:xfrm>
            <a:prstGeom prst="curvedUp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4" name="TextBox 73">
            <a:extLst>
              <a:ext uri="{FF2B5EF4-FFF2-40B4-BE49-F238E27FC236}">
                <a16:creationId xmlns:a16="http://schemas.microsoft.com/office/drawing/2014/main" id="{F86832A0-D083-4CA8-ACE1-DF1CE685AA41}"/>
              </a:ext>
            </a:extLst>
          </p:cNvPr>
          <p:cNvSpPr txBox="1"/>
          <p:nvPr/>
        </p:nvSpPr>
        <p:spPr>
          <a:xfrm>
            <a:off x="645163" y="1524025"/>
            <a:ext cx="9464037" cy="1354217"/>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400" dirty="0">
                <a:solidFill>
                  <a:schemeClr val="bg1"/>
                </a:solidFill>
                <a:latin typeface="Segoe UI" panose="020B0502040204020203" pitchFamily="34" charset="0"/>
                <a:cs typeface="Segoe UI" panose="020B0502040204020203" pitchFamily="34" charset="0"/>
              </a:rPr>
              <a:t>Turbulent Mixing with cooler water</a:t>
            </a:r>
          </a:p>
          <a:p>
            <a:pPr marL="342900" indent="-342900">
              <a:spcAft>
                <a:spcPts val="600"/>
              </a:spcAft>
              <a:buFont typeface="Arial" panose="020B0604020202020204" pitchFamily="34" charset="0"/>
              <a:buChar char="•"/>
            </a:pPr>
            <a:r>
              <a:rPr lang="en-US" sz="2400" dirty="0">
                <a:solidFill>
                  <a:schemeClr val="bg1"/>
                </a:solidFill>
                <a:latin typeface="Segoe UI" panose="020B0502040204020203" pitchFamily="34" charset="0"/>
                <a:cs typeface="Segoe UI" panose="020B0502040204020203" pitchFamily="34" charset="0"/>
              </a:rPr>
              <a:t>Ekman pumping (equator, coasts)</a:t>
            </a:r>
          </a:p>
          <a:p>
            <a:pPr marL="342900" indent="-342900">
              <a:spcAft>
                <a:spcPts val="600"/>
              </a:spcAft>
              <a:buFont typeface="Arial" panose="020B0604020202020204" pitchFamily="34" charset="0"/>
              <a:buChar char="•"/>
            </a:pPr>
            <a:r>
              <a:rPr lang="en-US" sz="2400" dirty="0">
                <a:solidFill>
                  <a:schemeClr val="bg1"/>
                </a:solidFill>
                <a:latin typeface="Segoe UI" panose="020B0502040204020203" pitchFamily="34" charset="0"/>
                <a:cs typeface="Segoe UI" panose="020B0502040204020203" pitchFamily="34" charset="0"/>
              </a:rPr>
              <a:t>Temperature of underlying layer matters</a:t>
            </a:r>
          </a:p>
        </p:txBody>
      </p:sp>
      <p:sp>
        <p:nvSpPr>
          <p:cNvPr id="75" name="TextBox 74">
            <a:extLst>
              <a:ext uri="{FF2B5EF4-FFF2-40B4-BE49-F238E27FC236}">
                <a16:creationId xmlns:a16="http://schemas.microsoft.com/office/drawing/2014/main" id="{8334FE9F-86FA-4659-90E3-D8F641AAEE07}"/>
              </a:ext>
            </a:extLst>
          </p:cNvPr>
          <p:cNvSpPr txBox="1"/>
          <p:nvPr/>
        </p:nvSpPr>
        <p:spPr>
          <a:xfrm>
            <a:off x="856529" y="3231222"/>
            <a:ext cx="1093705" cy="584775"/>
          </a:xfrm>
          <a:prstGeom prst="rect">
            <a:avLst/>
          </a:prstGeom>
          <a:noFill/>
        </p:spPr>
        <p:txBody>
          <a:bodyPr wrap="square">
            <a:spAutoFit/>
          </a:bodyPr>
          <a:lstStyle/>
          <a:p>
            <a:pPr>
              <a:spcAft>
                <a:spcPts val="300"/>
              </a:spcAft>
            </a:pPr>
            <a:r>
              <a:rPr lang="en-US" sz="3200" dirty="0">
                <a:latin typeface="Segoe UI Semibold" panose="020B0702040204020203" pitchFamily="34" charset="0"/>
                <a:ea typeface="Verdana" panose="020B0604030504040204" pitchFamily="34" charset="0"/>
                <a:cs typeface="Segoe UI Semibold" panose="020B0702040204020203" pitchFamily="34" charset="0"/>
              </a:rPr>
              <a:t>t=1</a:t>
            </a:r>
          </a:p>
        </p:txBody>
      </p:sp>
      <p:sp>
        <p:nvSpPr>
          <p:cNvPr id="76" name="TextBox 75">
            <a:extLst>
              <a:ext uri="{FF2B5EF4-FFF2-40B4-BE49-F238E27FC236}">
                <a16:creationId xmlns:a16="http://schemas.microsoft.com/office/drawing/2014/main" id="{45BB6B43-EB07-48E3-A544-710A94E38437}"/>
              </a:ext>
            </a:extLst>
          </p:cNvPr>
          <p:cNvSpPr txBox="1"/>
          <p:nvPr/>
        </p:nvSpPr>
        <p:spPr>
          <a:xfrm>
            <a:off x="6633219" y="3221312"/>
            <a:ext cx="1093705" cy="584775"/>
          </a:xfrm>
          <a:prstGeom prst="rect">
            <a:avLst/>
          </a:prstGeom>
          <a:noFill/>
        </p:spPr>
        <p:txBody>
          <a:bodyPr wrap="square">
            <a:spAutoFit/>
          </a:bodyPr>
          <a:lstStyle/>
          <a:p>
            <a:pPr>
              <a:spcAft>
                <a:spcPts val="300"/>
              </a:spcAft>
            </a:pPr>
            <a:r>
              <a:rPr lang="en-US" sz="3200" dirty="0">
                <a:latin typeface="Segoe UI Semibold" panose="020B0702040204020203" pitchFamily="34" charset="0"/>
                <a:ea typeface="Verdana" panose="020B0604030504040204" pitchFamily="34" charset="0"/>
                <a:cs typeface="Segoe UI Semibold" panose="020B0702040204020203" pitchFamily="34" charset="0"/>
              </a:rPr>
              <a:t>t=2</a:t>
            </a:r>
          </a:p>
        </p:txBody>
      </p:sp>
      <p:sp>
        <p:nvSpPr>
          <p:cNvPr id="77" name="TextBox 76">
            <a:extLst>
              <a:ext uri="{FF2B5EF4-FFF2-40B4-BE49-F238E27FC236}">
                <a16:creationId xmlns:a16="http://schemas.microsoft.com/office/drawing/2014/main" id="{524F3A2B-0065-4308-8B51-B4BAB721DD68}"/>
              </a:ext>
            </a:extLst>
          </p:cNvPr>
          <p:cNvSpPr txBox="1"/>
          <p:nvPr/>
        </p:nvSpPr>
        <p:spPr>
          <a:xfrm>
            <a:off x="7279550" y="1577642"/>
            <a:ext cx="4512186" cy="1200329"/>
          </a:xfrm>
          <a:prstGeom prst="rect">
            <a:avLst/>
          </a:prstGeom>
          <a:solidFill>
            <a:schemeClr val="bg1">
              <a:lumMod val="95000"/>
            </a:schemeClr>
          </a:solidFill>
        </p:spPr>
        <p:txBody>
          <a:bodyPr wrap="square">
            <a:spAutoFit/>
          </a:bodyPr>
          <a:lstStyle/>
          <a:p>
            <a:pPr algn="ctr">
              <a:spcAft>
                <a:spcPts val="6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This is why we look into temperature anomalies in a layer as well</a:t>
            </a:r>
            <a:endParaRPr lang="en-US" sz="24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Tree>
    <p:extLst>
      <p:ext uri="{BB962C8B-B14F-4D97-AF65-F5344CB8AC3E}">
        <p14:creationId xmlns:p14="http://schemas.microsoft.com/office/powerpoint/2010/main" val="1942864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2101132" y="477808"/>
            <a:ext cx="9064707" cy="707886"/>
          </a:xfrm>
          <a:prstGeom prst="rect">
            <a:avLst/>
          </a:prstGeom>
          <a:noFill/>
        </p:spPr>
        <p:txBody>
          <a:bodyPr wrap="square">
            <a:spAutoFit/>
          </a:bodyPr>
          <a:lstStyle/>
          <a:p>
            <a:pPr>
              <a:spcAft>
                <a:spcPts val="300"/>
              </a:spcAft>
            </a:pP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Strong winds can cool the ocean</a:t>
            </a:r>
          </a:p>
        </p:txBody>
      </p:sp>
      <p:pic>
        <p:nvPicPr>
          <p:cNvPr id="2" name="Picture 1">
            <a:extLst>
              <a:ext uri="{FF2B5EF4-FFF2-40B4-BE49-F238E27FC236}">
                <a16:creationId xmlns:a16="http://schemas.microsoft.com/office/drawing/2014/main" id="{45316655-F9C2-4627-8CAB-819DDEBB227B}"/>
              </a:ext>
            </a:extLst>
          </p:cNvPr>
          <p:cNvPicPr>
            <a:picLocks noChangeAspect="1"/>
          </p:cNvPicPr>
          <p:nvPr/>
        </p:nvPicPr>
        <p:blipFill>
          <a:blip r:embed="rId3"/>
          <a:stretch>
            <a:fillRect/>
          </a:stretch>
        </p:blipFill>
        <p:spPr>
          <a:xfrm>
            <a:off x="619760" y="1577641"/>
            <a:ext cx="6214745" cy="4762257"/>
          </a:xfrm>
          <a:prstGeom prst="rect">
            <a:avLst/>
          </a:prstGeom>
        </p:spPr>
      </p:pic>
      <p:sp>
        <p:nvSpPr>
          <p:cNvPr id="26" name="TextBox 25">
            <a:extLst>
              <a:ext uri="{FF2B5EF4-FFF2-40B4-BE49-F238E27FC236}">
                <a16:creationId xmlns:a16="http://schemas.microsoft.com/office/drawing/2014/main" id="{68689EDE-2C5C-42FD-B1A0-DC946D768E29}"/>
              </a:ext>
            </a:extLst>
          </p:cNvPr>
          <p:cNvSpPr txBox="1"/>
          <p:nvPr/>
        </p:nvSpPr>
        <p:spPr>
          <a:xfrm>
            <a:off x="7279550" y="1577642"/>
            <a:ext cx="4512186" cy="1200329"/>
          </a:xfrm>
          <a:prstGeom prst="rect">
            <a:avLst/>
          </a:prstGeom>
          <a:solidFill>
            <a:schemeClr val="bg1">
              <a:lumMod val="95000"/>
            </a:schemeClr>
          </a:solidFill>
        </p:spPr>
        <p:txBody>
          <a:bodyPr wrap="square">
            <a:spAutoFit/>
          </a:bodyPr>
          <a:lstStyle/>
          <a:p>
            <a:pPr algn="ctr">
              <a:spcAft>
                <a:spcPts val="6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This is why we look into temperature anomalies in a layer as well</a:t>
            </a:r>
            <a:endParaRPr lang="en-US" sz="24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27" name="TextBox 26">
            <a:extLst>
              <a:ext uri="{FF2B5EF4-FFF2-40B4-BE49-F238E27FC236}">
                <a16:creationId xmlns:a16="http://schemas.microsoft.com/office/drawing/2014/main" id="{B0C9B63D-EFB0-4F31-9315-97E11B8D4A66}"/>
              </a:ext>
            </a:extLst>
          </p:cNvPr>
          <p:cNvSpPr txBox="1"/>
          <p:nvPr/>
        </p:nvSpPr>
        <p:spPr>
          <a:xfrm>
            <a:off x="7279550" y="3429000"/>
            <a:ext cx="4512186" cy="1569660"/>
          </a:xfrm>
          <a:prstGeom prst="rect">
            <a:avLst/>
          </a:prstGeom>
          <a:solidFill>
            <a:schemeClr val="accent4"/>
          </a:solidFill>
        </p:spPr>
        <p:txBody>
          <a:bodyPr wrap="square">
            <a:spAutoFit/>
          </a:bodyPr>
          <a:lstStyle/>
          <a:p>
            <a:pPr algn="ctr">
              <a:spcAft>
                <a:spcPts val="600"/>
              </a:spcAft>
            </a:pPr>
            <a:r>
              <a:rPr lang="en-US" sz="2400" dirty="0">
                <a:latin typeface="Segoe UI Semibold" panose="020B0702040204020203" pitchFamily="34" charset="0"/>
                <a:ea typeface="Verdana" panose="020B0604030504040204" pitchFamily="34" charset="0"/>
                <a:cs typeface="Segoe UI Semibold" panose="020B0702040204020203" pitchFamily="34" charset="0"/>
              </a:rPr>
              <a:t>Deeper anomalies will take longer to dissipate. This is crucial for tropical cyclone strengthening</a:t>
            </a:r>
            <a:endParaRPr lang="en-US" sz="24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Tree>
    <p:extLst>
      <p:ext uri="{BB962C8B-B14F-4D97-AF65-F5344CB8AC3E}">
        <p14:creationId xmlns:p14="http://schemas.microsoft.com/office/powerpoint/2010/main" val="2336389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B83FEC5E-199D-481E-B3D2-DBA28DDD58A6}"/>
              </a:ext>
            </a:extLst>
          </p:cNvPr>
          <p:cNvGrpSpPr/>
          <p:nvPr/>
        </p:nvGrpSpPr>
        <p:grpSpPr>
          <a:xfrm>
            <a:off x="518160" y="1419690"/>
            <a:ext cx="11511280" cy="4752455"/>
            <a:chOff x="518160" y="1423172"/>
            <a:chExt cx="12217160" cy="5090834"/>
          </a:xfrm>
        </p:grpSpPr>
        <p:pic>
          <p:nvPicPr>
            <p:cNvPr id="15" name="Picture 14">
              <a:extLst>
                <a:ext uri="{FF2B5EF4-FFF2-40B4-BE49-F238E27FC236}">
                  <a16:creationId xmlns:a16="http://schemas.microsoft.com/office/drawing/2014/main" id="{DE246696-C945-4DEA-88D3-451FC7D84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 y="1526505"/>
              <a:ext cx="9352040" cy="4884167"/>
            </a:xfrm>
            <a:prstGeom prst="rect">
              <a:avLst/>
            </a:prstGeom>
          </p:spPr>
        </p:pic>
        <p:sp>
          <p:nvSpPr>
            <p:cNvPr id="33" name="Speech Bubble: Rectangle with Corners Rounded 32">
              <a:extLst>
                <a:ext uri="{FF2B5EF4-FFF2-40B4-BE49-F238E27FC236}">
                  <a16:creationId xmlns:a16="http://schemas.microsoft.com/office/drawing/2014/main" id="{A0779000-190E-47BB-AF72-7D011D82E540}"/>
                </a:ext>
              </a:extLst>
            </p:cNvPr>
            <p:cNvSpPr/>
            <p:nvPr/>
          </p:nvSpPr>
          <p:spPr>
            <a:xfrm flipH="1">
              <a:off x="1729619" y="1423172"/>
              <a:ext cx="3464561" cy="758288"/>
            </a:xfrm>
            <a:prstGeom prst="wedgeRoundRectCallout">
              <a:avLst>
                <a:gd name="adj1" fmla="val -67197"/>
                <a:gd name="adj2" fmla="val 286318"/>
                <a:gd name="adj3" fmla="val 16667"/>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8D691F5-90AE-4D89-BF6D-7A7324977FE5}"/>
                </a:ext>
              </a:extLst>
            </p:cNvPr>
            <p:cNvSpPr txBox="1"/>
            <p:nvPr/>
          </p:nvSpPr>
          <p:spPr>
            <a:xfrm>
              <a:off x="1820796" y="1445645"/>
              <a:ext cx="3464561" cy="646332"/>
            </a:xfrm>
            <a:prstGeom prst="rect">
              <a:avLst/>
            </a:prstGeom>
            <a:noFill/>
          </p:spPr>
          <p:txBody>
            <a:bodyPr wrap="square">
              <a:spAutoFit/>
            </a:bodyPr>
            <a:lstStyle/>
            <a:p>
              <a:pPr>
                <a:spcAft>
                  <a:spcPts val="300"/>
                </a:spcAft>
              </a:pPr>
              <a:r>
                <a:rPr lang="en-US" dirty="0">
                  <a:latin typeface="Segoe UI Semibold" panose="020B0702040204020203" pitchFamily="34" charset="0"/>
                  <a:ea typeface="Verdana" panose="020B0604030504040204" pitchFamily="34" charset="0"/>
                  <a:cs typeface="Segoe UI Semibold" panose="020B0702040204020203" pitchFamily="34" charset="0"/>
                </a:rPr>
                <a:t>Upwelling from Tehuantepecer Low-level Jet</a:t>
              </a:r>
            </a:p>
          </p:txBody>
        </p:sp>
        <p:sp>
          <p:nvSpPr>
            <p:cNvPr id="36" name="Speech Bubble: Rectangle with Corners Rounded 35">
              <a:extLst>
                <a:ext uri="{FF2B5EF4-FFF2-40B4-BE49-F238E27FC236}">
                  <a16:creationId xmlns:a16="http://schemas.microsoft.com/office/drawing/2014/main" id="{670AEE5D-B167-4445-9BF7-4CC6B22FF046}"/>
                </a:ext>
              </a:extLst>
            </p:cNvPr>
            <p:cNvSpPr/>
            <p:nvPr/>
          </p:nvSpPr>
          <p:spPr>
            <a:xfrm flipV="1">
              <a:off x="9870200" y="5624588"/>
              <a:ext cx="2865120" cy="889418"/>
            </a:xfrm>
            <a:prstGeom prst="wedgeRoundRectCallout">
              <a:avLst>
                <a:gd name="adj1" fmla="val -106041"/>
                <a:gd name="adj2" fmla="val 38450"/>
                <a:gd name="adj3" fmla="val 16667"/>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Speech Bubble: Rectangle with Corners Rounded 48">
            <a:extLst>
              <a:ext uri="{FF2B5EF4-FFF2-40B4-BE49-F238E27FC236}">
                <a16:creationId xmlns:a16="http://schemas.microsoft.com/office/drawing/2014/main" id="{AEFD3B50-3653-42FA-8D7E-D061A3431C7C}"/>
              </a:ext>
            </a:extLst>
          </p:cNvPr>
          <p:cNvSpPr/>
          <p:nvPr/>
        </p:nvSpPr>
        <p:spPr>
          <a:xfrm flipH="1" flipV="1">
            <a:off x="326699" y="5537198"/>
            <a:ext cx="3036261" cy="1047639"/>
          </a:xfrm>
          <a:prstGeom prst="wedgeRoundRectCallout">
            <a:avLst>
              <a:gd name="adj1" fmla="val -73388"/>
              <a:gd name="adj2" fmla="val 141779"/>
              <a:gd name="adj3" fmla="val 16667"/>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8A6EB19-6122-4B70-A841-1896693C8250}"/>
              </a:ext>
            </a:extLst>
          </p:cNvPr>
          <p:cNvSpPr txBox="1"/>
          <p:nvPr/>
        </p:nvSpPr>
        <p:spPr>
          <a:xfrm>
            <a:off x="1958892" y="447328"/>
            <a:ext cx="9064707" cy="707886"/>
          </a:xfrm>
          <a:prstGeom prst="rect">
            <a:avLst/>
          </a:prstGeom>
          <a:noFill/>
        </p:spPr>
        <p:txBody>
          <a:bodyPr wrap="square">
            <a:spAutoFit/>
          </a:bodyPr>
          <a:lstStyle/>
          <a:p>
            <a:pPr>
              <a:spcAft>
                <a:spcPts val="300"/>
              </a:spcAft>
            </a:pP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SST: Upwelling inhibits convection</a:t>
            </a:r>
          </a:p>
        </p:txBody>
      </p:sp>
      <p:cxnSp>
        <p:nvCxnSpPr>
          <p:cNvPr id="40" name="Straight Arrow Connector 39">
            <a:extLst>
              <a:ext uri="{FF2B5EF4-FFF2-40B4-BE49-F238E27FC236}">
                <a16:creationId xmlns:a16="http://schemas.microsoft.com/office/drawing/2014/main" id="{D8536D45-A996-45C9-8C8B-475E77C5E93A}"/>
              </a:ext>
            </a:extLst>
          </p:cNvPr>
          <p:cNvCxnSpPr>
            <a:cxnSpLocks/>
          </p:cNvCxnSpPr>
          <p:nvPr/>
        </p:nvCxnSpPr>
        <p:spPr>
          <a:xfrm flipH="1">
            <a:off x="5638156" y="3007360"/>
            <a:ext cx="153044" cy="1028569"/>
          </a:xfrm>
          <a:prstGeom prst="straightConnector1">
            <a:avLst/>
          </a:prstGeom>
          <a:ln w="28575">
            <a:solidFill>
              <a:srgbClr val="FFEB75"/>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E81A3F4-E947-48E3-9AC1-ACEC9A88DA4E}"/>
              </a:ext>
            </a:extLst>
          </p:cNvPr>
          <p:cNvCxnSpPr>
            <a:cxnSpLocks/>
          </p:cNvCxnSpPr>
          <p:nvPr/>
        </p:nvCxnSpPr>
        <p:spPr>
          <a:xfrm flipH="1">
            <a:off x="7670157" y="5069840"/>
            <a:ext cx="864243" cy="272005"/>
          </a:xfrm>
          <a:prstGeom prst="straightConnector1">
            <a:avLst/>
          </a:prstGeom>
          <a:ln w="28575">
            <a:solidFill>
              <a:srgbClr val="FFEB75"/>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E14577C-7A39-4C27-A044-4BCE77FFC8B5}"/>
              </a:ext>
            </a:extLst>
          </p:cNvPr>
          <p:cNvSpPr txBox="1"/>
          <p:nvPr/>
        </p:nvSpPr>
        <p:spPr>
          <a:xfrm>
            <a:off x="9391406" y="5418255"/>
            <a:ext cx="2638034" cy="646331"/>
          </a:xfrm>
          <a:prstGeom prst="rect">
            <a:avLst/>
          </a:prstGeom>
          <a:noFill/>
        </p:spPr>
        <p:txBody>
          <a:bodyPr wrap="square">
            <a:spAutoFit/>
          </a:bodyPr>
          <a:lstStyle/>
          <a:p>
            <a:pPr>
              <a:spcAft>
                <a:spcPts val="300"/>
              </a:spcAft>
            </a:pPr>
            <a:r>
              <a:rPr lang="en-US" dirty="0">
                <a:latin typeface="Segoe UI Semibold" panose="020B0702040204020203" pitchFamily="34" charset="0"/>
                <a:ea typeface="Verdana" panose="020B0604030504040204" pitchFamily="34" charset="0"/>
                <a:cs typeface="Segoe UI Semibold" panose="020B0702040204020203" pitchFamily="34" charset="0"/>
              </a:rPr>
              <a:t>Upwelling from </a:t>
            </a:r>
            <a:r>
              <a:rPr lang="en-US" dirty="0" err="1">
                <a:latin typeface="Segoe UI Semibold" panose="020B0702040204020203" pitchFamily="34" charset="0"/>
                <a:ea typeface="Verdana" panose="020B0604030504040204" pitchFamily="34" charset="0"/>
                <a:cs typeface="Segoe UI Semibold" panose="020B0702040204020203" pitchFamily="34" charset="0"/>
              </a:rPr>
              <a:t>Papagayo</a:t>
            </a:r>
            <a:r>
              <a:rPr lang="en-US" dirty="0">
                <a:latin typeface="Segoe UI Semibold" panose="020B0702040204020203" pitchFamily="34" charset="0"/>
                <a:ea typeface="Verdana" panose="020B0604030504040204" pitchFamily="34" charset="0"/>
                <a:cs typeface="Segoe UI Semibold" panose="020B0702040204020203" pitchFamily="34" charset="0"/>
              </a:rPr>
              <a:t> Low-level Jet</a:t>
            </a:r>
          </a:p>
        </p:txBody>
      </p:sp>
      <p:sp>
        <p:nvSpPr>
          <p:cNvPr id="46" name="Speech Bubble: Rectangle with Corners Rounded 45">
            <a:extLst>
              <a:ext uri="{FF2B5EF4-FFF2-40B4-BE49-F238E27FC236}">
                <a16:creationId xmlns:a16="http://schemas.microsoft.com/office/drawing/2014/main" id="{427D9A5E-8F2E-4BD7-9DC6-CF940814892E}"/>
              </a:ext>
            </a:extLst>
          </p:cNvPr>
          <p:cNvSpPr/>
          <p:nvPr/>
        </p:nvSpPr>
        <p:spPr>
          <a:xfrm flipH="1" flipV="1">
            <a:off x="326699" y="5537199"/>
            <a:ext cx="3036261" cy="1047639"/>
          </a:xfrm>
          <a:prstGeom prst="wedgeRoundRectCallout">
            <a:avLst>
              <a:gd name="adj1" fmla="val -102165"/>
              <a:gd name="adj2" fmla="val 64195"/>
              <a:gd name="adj3" fmla="val 16667"/>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CCC01CA6-3BDE-4C30-8F1A-5D02314099DA}"/>
              </a:ext>
            </a:extLst>
          </p:cNvPr>
          <p:cNvSpPr txBox="1"/>
          <p:nvPr/>
        </p:nvSpPr>
        <p:spPr>
          <a:xfrm>
            <a:off x="456615" y="5572329"/>
            <a:ext cx="2906346" cy="923330"/>
          </a:xfrm>
          <a:prstGeom prst="rect">
            <a:avLst/>
          </a:prstGeom>
          <a:noFill/>
        </p:spPr>
        <p:txBody>
          <a:bodyPr wrap="square">
            <a:spAutoFit/>
          </a:bodyPr>
          <a:lstStyle/>
          <a:p>
            <a:pPr>
              <a:spcAft>
                <a:spcPts val="300"/>
              </a:spcAft>
            </a:pPr>
            <a:r>
              <a:rPr lang="en-US" dirty="0">
                <a:latin typeface="Segoe UI Semibold" panose="020B0702040204020203" pitchFamily="34" charset="0"/>
                <a:ea typeface="Verdana" panose="020B0604030504040204" pitchFamily="34" charset="0"/>
                <a:cs typeface="Segoe UI Semibold" panose="020B0702040204020203" pitchFamily="34" charset="0"/>
              </a:rPr>
              <a:t>Convection forms downstream from / over warmer SSTs</a:t>
            </a:r>
          </a:p>
        </p:txBody>
      </p:sp>
      <p:sp>
        <p:nvSpPr>
          <p:cNvPr id="48" name="Oval 47">
            <a:extLst>
              <a:ext uri="{FF2B5EF4-FFF2-40B4-BE49-F238E27FC236}">
                <a16:creationId xmlns:a16="http://schemas.microsoft.com/office/drawing/2014/main" id="{D1EC44EE-D35C-41AE-ABDD-E969A9EEB379}"/>
              </a:ext>
            </a:extLst>
          </p:cNvPr>
          <p:cNvSpPr/>
          <p:nvPr/>
        </p:nvSpPr>
        <p:spPr>
          <a:xfrm>
            <a:off x="4718948" y="4599402"/>
            <a:ext cx="1732651" cy="1002290"/>
          </a:xfrm>
          <a:custGeom>
            <a:avLst/>
            <a:gdLst>
              <a:gd name="connsiteX0" fmla="*/ 0 w 660400"/>
              <a:gd name="connsiteY0" fmla="*/ 320040 h 640080"/>
              <a:gd name="connsiteX1" fmla="*/ 330200 w 660400"/>
              <a:gd name="connsiteY1" fmla="*/ 0 h 640080"/>
              <a:gd name="connsiteX2" fmla="*/ 660400 w 660400"/>
              <a:gd name="connsiteY2" fmla="*/ 320040 h 640080"/>
              <a:gd name="connsiteX3" fmla="*/ 330200 w 660400"/>
              <a:gd name="connsiteY3" fmla="*/ 640080 h 640080"/>
              <a:gd name="connsiteX4" fmla="*/ 0 w 660400"/>
              <a:gd name="connsiteY4" fmla="*/ 320040 h 640080"/>
              <a:gd name="connsiteX0" fmla="*/ 0 w 1727200"/>
              <a:gd name="connsiteY0" fmla="*/ 889122 h 942175"/>
              <a:gd name="connsiteX1" fmla="*/ 1397000 w 1727200"/>
              <a:gd name="connsiteY1" fmla="*/ 20442 h 942175"/>
              <a:gd name="connsiteX2" fmla="*/ 1727200 w 1727200"/>
              <a:gd name="connsiteY2" fmla="*/ 340482 h 942175"/>
              <a:gd name="connsiteX3" fmla="*/ 1397000 w 1727200"/>
              <a:gd name="connsiteY3" fmla="*/ 660522 h 942175"/>
              <a:gd name="connsiteX4" fmla="*/ 0 w 1727200"/>
              <a:gd name="connsiteY4" fmla="*/ 889122 h 942175"/>
              <a:gd name="connsiteX0" fmla="*/ 252 w 1727452"/>
              <a:gd name="connsiteY0" fmla="*/ 889122 h 967232"/>
              <a:gd name="connsiteX1" fmla="*/ 1397252 w 1727452"/>
              <a:gd name="connsiteY1" fmla="*/ 20442 h 967232"/>
              <a:gd name="connsiteX2" fmla="*/ 1727452 w 1727452"/>
              <a:gd name="connsiteY2" fmla="*/ 340482 h 967232"/>
              <a:gd name="connsiteX3" fmla="*/ 1285492 w 1727452"/>
              <a:gd name="connsiteY3" fmla="*/ 863722 h 967232"/>
              <a:gd name="connsiteX4" fmla="*/ 252 w 1727452"/>
              <a:gd name="connsiteY4" fmla="*/ 889122 h 967232"/>
              <a:gd name="connsiteX0" fmla="*/ 902 w 1728102"/>
              <a:gd name="connsiteY0" fmla="*/ 851439 h 926628"/>
              <a:gd name="connsiteX1" fmla="*/ 1093102 w 1728102"/>
              <a:gd name="connsiteY1" fmla="*/ 23399 h 926628"/>
              <a:gd name="connsiteX2" fmla="*/ 1728102 w 1728102"/>
              <a:gd name="connsiteY2" fmla="*/ 302799 h 926628"/>
              <a:gd name="connsiteX3" fmla="*/ 1286142 w 1728102"/>
              <a:gd name="connsiteY3" fmla="*/ 826039 h 926628"/>
              <a:gd name="connsiteX4" fmla="*/ 902 w 1728102"/>
              <a:gd name="connsiteY4" fmla="*/ 851439 h 926628"/>
              <a:gd name="connsiteX0" fmla="*/ 5451 w 1732651"/>
              <a:gd name="connsiteY0" fmla="*/ 851439 h 1002290"/>
              <a:gd name="connsiteX1" fmla="*/ 1097651 w 1732651"/>
              <a:gd name="connsiteY1" fmla="*/ 23399 h 1002290"/>
              <a:gd name="connsiteX2" fmla="*/ 1732651 w 1732651"/>
              <a:gd name="connsiteY2" fmla="*/ 302799 h 1002290"/>
              <a:gd name="connsiteX3" fmla="*/ 1290691 w 1732651"/>
              <a:gd name="connsiteY3" fmla="*/ 826039 h 1002290"/>
              <a:gd name="connsiteX4" fmla="*/ 5451 w 1732651"/>
              <a:gd name="connsiteY4" fmla="*/ 851439 h 100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651" h="1002290">
                <a:moveTo>
                  <a:pt x="5451" y="851439"/>
                </a:moveTo>
                <a:cubicBezTo>
                  <a:pt x="-77522" y="544946"/>
                  <a:pt x="809784" y="114839"/>
                  <a:pt x="1097651" y="23399"/>
                </a:cubicBezTo>
                <a:cubicBezTo>
                  <a:pt x="1385518" y="-68041"/>
                  <a:pt x="1732651" y="126046"/>
                  <a:pt x="1732651" y="302799"/>
                </a:cubicBezTo>
                <a:cubicBezTo>
                  <a:pt x="1732651" y="479552"/>
                  <a:pt x="1578558" y="734599"/>
                  <a:pt x="1290691" y="826039"/>
                </a:cubicBezTo>
                <a:cubicBezTo>
                  <a:pt x="1002824" y="917479"/>
                  <a:pt x="88424" y="1157932"/>
                  <a:pt x="5451" y="851439"/>
                </a:cubicBezTo>
                <a:close/>
              </a:path>
            </a:pathLst>
          </a:cu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7">
            <a:extLst>
              <a:ext uri="{FF2B5EF4-FFF2-40B4-BE49-F238E27FC236}">
                <a16:creationId xmlns:a16="http://schemas.microsoft.com/office/drawing/2014/main" id="{E221E866-7F86-4701-AC73-E82724826843}"/>
              </a:ext>
            </a:extLst>
          </p:cNvPr>
          <p:cNvSpPr/>
          <p:nvPr/>
        </p:nvSpPr>
        <p:spPr>
          <a:xfrm>
            <a:off x="4012507" y="3703948"/>
            <a:ext cx="1097973" cy="1002290"/>
          </a:xfrm>
          <a:custGeom>
            <a:avLst/>
            <a:gdLst>
              <a:gd name="connsiteX0" fmla="*/ 0 w 660400"/>
              <a:gd name="connsiteY0" fmla="*/ 320040 h 640080"/>
              <a:gd name="connsiteX1" fmla="*/ 330200 w 660400"/>
              <a:gd name="connsiteY1" fmla="*/ 0 h 640080"/>
              <a:gd name="connsiteX2" fmla="*/ 660400 w 660400"/>
              <a:gd name="connsiteY2" fmla="*/ 320040 h 640080"/>
              <a:gd name="connsiteX3" fmla="*/ 330200 w 660400"/>
              <a:gd name="connsiteY3" fmla="*/ 640080 h 640080"/>
              <a:gd name="connsiteX4" fmla="*/ 0 w 660400"/>
              <a:gd name="connsiteY4" fmla="*/ 320040 h 640080"/>
              <a:gd name="connsiteX0" fmla="*/ 0 w 1727200"/>
              <a:gd name="connsiteY0" fmla="*/ 889122 h 942175"/>
              <a:gd name="connsiteX1" fmla="*/ 1397000 w 1727200"/>
              <a:gd name="connsiteY1" fmla="*/ 20442 h 942175"/>
              <a:gd name="connsiteX2" fmla="*/ 1727200 w 1727200"/>
              <a:gd name="connsiteY2" fmla="*/ 340482 h 942175"/>
              <a:gd name="connsiteX3" fmla="*/ 1397000 w 1727200"/>
              <a:gd name="connsiteY3" fmla="*/ 660522 h 942175"/>
              <a:gd name="connsiteX4" fmla="*/ 0 w 1727200"/>
              <a:gd name="connsiteY4" fmla="*/ 889122 h 942175"/>
              <a:gd name="connsiteX0" fmla="*/ 252 w 1727452"/>
              <a:gd name="connsiteY0" fmla="*/ 889122 h 967232"/>
              <a:gd name="connsiteX1" fmla="*/ 1397252 w 1727452"/>
              <a:gd name="connsiteY1" fmla="*/ 20442 h 967232"/>
              <a:gd name="connsiteX2" fmla="*/ 1727452 w 1727452"/>
              <a:gd name="connsiteY2" fmla="*/ 340482 h 967232"/>
              <a:gd name="connsiteX3" fmla="*/ 1285492 w 1727452"/>
              <a:gd name="connsiteY3" fmla="*/ 863722 h 967232"/>
              <a:gd name="connsiteX4" fmla="*/ 252 w 1727452"/>
              <a:gd name="connsiteY4" fmla="*/ 889122 h 967232"/>
              <a:gd name="connsiteX0" fmla="*/ 902 w 1728102"/>
              <a:gd name="connsiteY0" fmla="*/ 851439 h 926628"/>
              <a:gd name="connsiteX1" fmla="*/ 1093102 w 1728102"/>
              <a:gd name="connsiteY1" fmla="*/ 23399 h 926628"/>
              <a:gd name="connsiteX2" fmla="*/ 1728102 w 1728102"/>
              <a:gd name="connsiteY2" fmla="*/ 302799 h 926628"/>
              <a:gd name="connsiteX3" fmla="*/ 1286142 w 1728102"/>
              <a:gd name="connsiteY3" fmla="*/ 826039 h 926628"/>
              <a:gd name="connsiteX4" fmla="*/ 902 w 1728102"/>
              <a:gd name="connsiteY4" fmla="*/ 851439 h 926628"/>
              <a:gd name="connsiteX0" fmla="*/ 5451 w 1732651"/>
              <a:gd name="connsiteY0" fmla="*/ 851439 h 1002290"/>
              <a:gd name="connsiteX1" fmla="*/ 1097651 w 1732651"/>
              <a:gd name="connsiteY1" fmla="*/ 23399 h 1002290"/>
              <a:gd name="connsiteX2" fmla="*/ 1732651 w 1732651"/>
              <a:gd name="connsiteY2" fmla="*/ 302799 h 1002290"/>
              <a:gd name="connsiteX3" fmla="*/ 1290691 w 1732651"/>
              <a:gd name="connsiteY3" fmla="*/ 826039 h 1002290"/>
              <a:gd name="connsiteX4" fmla="*/ 5451 w 1732651"/>
              <a:gd name="connsiteY4" fmla="*/ 851439 h 100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651" h="1002290">
                <a:moveTo>
                  <a:pt x="5451" y="851439"/>
                </a:moveTo>
                <a:cubicBezTo>
                  <a:pt x="-77522" y="544946"/>
                  <a:pt x="809784" y="114839"/>
                  <a:pt x="1097651" y="23399"/>
                </a:cubicBezTo>
                <a:cubicBezTo>
                  <a:pt x="1385518" y="-68041"/>
                  <a:pt x="1732651" y="126046"/>
                  <a:pt x="1732651" y="302799"/>
                </a:cubicBezTo>
                <a:cubicBezTo>
                  <a:pt x="1732651" y="479552"/>
                  <a:pt x="1578558" y="734599"/>
                  <a:pt x="1290691" y="826039"/>
                </a:cubicBezTo>
                <a:cubicBezTo>
                  <a:pt x="1002824" y="917479"/>
                  <a:pt x="88424" y="1157932"/>
                  <a:pt x="5451" y="851439"/>
                </a:cubicBezTo>
                <a:close/>
              </a:path>
            </a:pathLst>
          </a:cu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869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1958892" y="447328"/>
            <a:ext cx="9064707" cy="707886"/>
          </a:xfrm>
          <a:prstGeom prst="rect">
            <a:avLst/>
          </a:prstGeom>
          <a:noFill/>
        </p:spPr>
        <p:txBody>
          <a:bodyPr wrap="square">
            <a:spAutoFit/>
          </a:bodyPr>
          <a:lstStyle/>
          <a:p>
            <a:pPr>
              <a:spcAft>
                <a:spcPts val="300"/>
              </a:spcAft>
            </a:pP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SST: Upwelling inhibits convection</a:t>
            </a:r>
          </a:p>
        </p:txBody>
      </p:sp>
      <p:pic>
        <p:nvPicPr>
          <p:cNvPr id="3" name="Picture 2">
            <a:extLst>
              <a:ext uri="{FF2B5EF4-FFF2-40B4-BE49-F238E27FC236}">
                <a16:creationId xmlns:a16="http://schemas.microsoft.com/office/drawing/2014/main" id="{9137E2F3-9153-436E-BA75-AA793EBA9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4159" y="1590992"/>
            <a:ext cx="9265921" cy="4467640"/>
          </a:xfrm>
          <a:prstGeom prst="rect">
            <a:avLst/>
          </a:prstGeom>
        </p:spPr>
      </p:pic>
      <p:sp>
        <p:nvSpPr>
          <p:cNvPr id="18" name="TextBox 17">
            <a:extLst>
              <a:ext uri="{FF2B5EF4-FFF2-40B4-BE49-F238E27FC236}">
                <a16:creationId xmlns:a16="http://schemas.microsoft.com/office/drawing/2014/main" id="{471E6A22-FE9D-4EEC-B7CD-832CB225A80F}"/>
              </a:ext>
            </a:extLst>
          </p:cNvPr>
          <p:cNvSpPr txBox="1"/>
          <p:nvPr/>
        </p:nvSpPr>
        <p:spPr>
          <a:xfrm>
            <a:off x="8827054" y="5232827"/>
            <a:ext cx="1830787" cy="400110"/>
          </a:xfrm>
          <a:prstGeom prst="rect">
            <a:avLst/>
          </a:prstGeom>
          <a:noFill/>
        </p:spPr>
        <p:txBody>
          <a:bodyPr wrap="square">
            <a:spAutoFit/>
          </a:bodyPr>
          <a:lstStyle/>
          <a:p>
            <a:pPr>
              <a:spcAft>
                <a:spcPts val="300"/>
              </a:spcAft>
            </a:pPr>
            <a:r>
              <a:rPr lang="en-US" sz="2000" dirty="0">
                <a:solidFill>
                  <a:srgbClr val="FFFF00"/>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Venezuela</a:t>
            </a:r>
          </a:p>
        </p:txBody>
      </p:sp>
      <p:sp>
        <p:nvSpPr>
          <p:cNvPr id="19" name="TextBox 18">
            <a:extLst>
              <a:ext uri="{FF2B5EF4-FFF2-40B4-BE49-F238E27FC236}">
                <a16:creationId xmlns:a16="http://schemas.microsoft.com/office/drawing/2014/main" id="{B511617F-E0D6-4E80-81E0-70953CC90C72}"/>
              </a:ext>
            </a:extLst>
          </p:cNvPr>
          <p:cNvSpPr txBox="1"/>
          <p:nvPr/>
        </p:nvSpPr>
        <p:spPr>
          <a:xfrm>
            <a:off x="6167119" y="5432882"/>
            <a:ext cx="1830787" cy="400110"/>
          </a:xfrm>
          <a:prstGeom prst="rect">
            <a:avLst/>
          </a:prstGeom>
          <a:noFill/>
        </p:spPr>
        <p:txBody>
          <a:bodyPr wrap="square">
            <a:spAutoFit/>
          </a:bodyPr>
          <a:lstStyle/>
          <a:p>
            <a:pPr>
              <a:spcAft>
                <a:spcPts val="300"/>
              </a:spcAft>
            </a:pPr>
            <a:r>
              <a:rPr lang="en-US" sz="2000" dirty="0">
                <a:solidFill>
                  <a:srgbClr val="FFFF00"/>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Colombia</a:t>
            </a:r>
          </a:p>
        </p:txBody>
      </p:sp>
      <p:cxnSp>
        <p:nvCxnSpPr>
          <p:cNvPr id="20" name="Straight Arrow Connector 19">
            <a:extLst>
              <a:ext uri="{FF2B5EF4-FFF2-40B4-BE49-F238E27FC236}">
                <a16:creationId xmlns:a16="http://schemas.microsoft.com/office/drawing/2014/main" id="{9E89CD22-EBAC-494B-A58C-35ED8A3E1BC4}"/>
              </a:ext>
            </a:extLst>
          </p:cNvPr>
          <p:cNvCxnSpPr>
            <a:cxnSpLocks/>
          </p:cNvCxnSpPr>
          <p:nvPr/>
        </p:nvCxnSpPr>
        <p:spPr>
          <a:xfrm flipH="1" flipV="1">
            <a:off x="6167119" y="4024867"/>
            <a:ext cx="2516909" cy="4929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CB3F876-3729-4A28-946D-8EE409DDE962}"/>
              </a:ext>
            </a:extLst>
          </p:cNvPr>
          <p:cNvSpPr txBox="1"/>
          <p:nvPr/>
        </p:nvSpPr>
        <p:spPr>
          <a:xfrm>
            <a:off x="6451597" y="4024867"/>
            <a:ext cx="1830787" cy="400110"/>
          </a:xfrm>
          <a:prstGeom prst="rect">
            <a:avLst/>
          </a:prstGeom>
          <a:noFill/>
        </p:spPr>
        <p:txBody>
          <a:bodyPr wrap="square">
            <a:spAutoFit/>
          </a:bodyPr>
          <a:lstStyle/>
          <a:p>
            <a:pPr>
              <a:spcAft>
                <a:spcPts val="300"/>
              </a:spcAft>
            </a:pPr>
            <a:r>
              <a:rPr lang="en-US" sz="2000" dirty="0">
                <a:solidFill>
                  <a:srgbClr val="FFFF00"/>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LLJ</a:t>
            </a:r>
          </a:p>
        </p:txBody>
      </p:sp>
    </p:spTree>
    <p:extLst>
      <p:ext uri="{BB962C8B-B14F-4D97-AF65-F5344CB8AC3E}">
        <p14:creationId xmlns:p14="http://schemas.microsoft.com/office/powerpoint/2010/main" val="3413368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2982219" y="406688"/>
            <a:ext cx="6004561" cy="707886"/>
          </a:xfrm>
          <a:prstGeom prst="rect">
            <a:avLst/>
          </a:prstGeom>
          <a:noFill/>
        </p:spPr>
        <p:txBody>
          <a:bodyPr wrap="square">
            <a:spAutoFit/>
          </a:bodyPr>
          <a:lstStyle/>
          <a:p>
            <a:pPr>
              <a:spcAft>
                <a:spcPts val="300"/>
              </a:spcAft>
            </a:pP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Importance of anomalies</a:t>
            </a:r>
          </a:p>
        </p:txBody>
      </p:sp>
      <p:pic>
        <p:nvPicPr>
          <p:cNvPr id="4" name="Picture 3">
            <a:extLst>
              <a:ext uri="{FF2B5EF4-FFF2-40B4-BE49-F238E27FC236}">
                <a16:creationId xmlns:a16="http://schemas.microsoft.com/office/drawing/2014/main" id="{D3EEF5DC-265B-4C07-B80F-B43A3A2591D6}"/>
              </a:ext>
            </a:extLst>
          </p:cNvPr>
          <p:cNvPicPr>
            <a:picLocks noChangeAspect="1"/>
          </p:cNvPicPr>
          <p:nvPr/>
        </p:nvPicPr>
        <p:blipFill>
          <a:blip r:embed="rId3"/>
          <a:stretch>
            <a:fillRect/>
          </a:stretch>
        </p:blipFill>
        <p:spPr>
          <a:xfrm>
            <a:off x="1300220" y="1351279"/>
            <a:ext cx="9591559" cy="4853991"/>
          </a:xfrm>
          <a:prstGeom prst="rect">
            <a:avLst/>
          </a:prstGeom>
        </p:spPr>
      </p:pic>
    </p:spTree>
    <p:extLst>
      <p:ext uri="{BB962C8B-B14F-4D97-AF65-F5344CB8AC3E}">
        <p14:creationId xmlns:p14="http://schemas.microsoft.com/office/powerpoint/2010/main" val="2399604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1229360" y="416848"/>
            <a:ext cx="9495247" cy="707886"/>
          </a:xfrm>
          <a:prstGeom prst="rect">
            <a:avLst/>
          </a:prstGeom>
          <a:noFill/>
        </p:spPr>
        <p:txBody>
          <a:bodyPr wrap="square">
            <a:spAutoFit/>
          </a:bodyPr>
          <a:lstStyle/>
          <a:p>
            <a:pPr>
              <a:spcAft>
                <a:spcPts val="300"/>
              </a:spcAft>
            </a:pP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Current SST and Anomalies: Discussion</a:t>
            </a:r>
          </a:p>
        </p:txBody>
      </p:sp>
      <p:pic>
        <p:nvPicPr>
          <p:cNvPr id="4" name="Picture 3">
            <a:extLst>
              <a:ext uri="{FF2B5EF4-FFF2-40B4-BE49-F238E27FC236}">
                <a16:creationId xmlns:a16="http://schemas.microsoft.com/office/drawing/2014/main" id="{D507C08E-E856-4AD0-A793-3A6A22302AF5}"/>
              </a:ext>
            </a:extLst>
          </p:cNvPr>
          <p:cNvPicPr>
            <a:picLocks noChangeAspect="1"/>
          </p:cNvPicPr>
          <p:nvPr/>
        </p:nvPicPr>
        <p:blipFill>
          <a:blip r:embed="rId3"/>
          <a:stretch>
            <a:fillRect/>
          </a:stretch>
        </p:blipFill>
        <p:spPr>
          <a:xfrm>
            <a:off x="1920240" y="1236662"/>
            <a:ext cx="8016240" cy="5110353"/>
          </a:xfrm>
          <a:prstGeom prst="rect">
            <a:avLst/>
          </a:prstGeom>
        </p:spPr>
      </p:pic>
    </p:spTree>
    <p:extLst>
      <p:ext uri="{BB962C8B-B14F-4D97-AF65-F5344CB8AC3E}">
        <p14:creationId xmlns:p14="http://schemas.microsoft.com/office/powerpoint/2010/main" val="1673487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61A3FC-D958-4C80-AD8F-A487690E5073}"/>
              </a:ext>
            </a:extLst>
          </p:cNvPr>
          <p:cNvPicPr>
            <a:picLocks noChangeAspect="1"/>
          </p:cNvPicPr>
          <p:nvPr/>
        </p:nvPicPr>
        <p:blipFill>
          <a:blip r:embed="rId3"/>
          <a:stretch>
            <a:fillRect/>
          </a:stretch>
        </p:blipFill>
        <p:spPr>
          <a:xfrm>
            <a:off x="4206239" y="1442719"/>
            <a:ext cx="7413073" cy="4529147"/>
          </a:xfrm>
          <a:prstGeom prst="rect">
            <a:avLst/>
          </a:prstGeom>
        </p:spPr>
      </p:pic>
      <p:sp>
        <p:nvSpPr>
          <p:cNvPr id="5" name="TextBox 4">
            <a:extLst>
              <a:ext uri="{FF2B5EF4-FFF2-40B4-BE49-F238E27FC236}">
                <a16:creationId xmlns:a16="http://schemas.microsoft.com/office/drawing/2014/main" id="{08A6EB19-6122-4B70-A841-1896693C8250}"/>
              </a:ext>
            </a:extLst>
          </p:cNvPr>
          <p:cNvSpPr txBox="1"/>
          <p:nvPr/>
        </p:nvSpPr>
        <p:spPr>
          <a:xfrm>
            <a:off x="1452880" y="392182"/>
            <a:ext cx="9495247" cy="707886"/>
          </a:xfrm>
          <a:prstGeom prst="rect">
            <a:avLst/>
          </a:prstGeom>
          <a:noFill/>
        </p:spPr>
        <p:txBody>
          <a:bodyPr wrap="square">
            <a:spAutoFit/>
          </a:bodyPr>
          <a:lstStyle/>
          <a:p>
            <a:pPr>
              <a:spcAft>
                <a:spcPts val="300"/>
              </a:spcAft>
            </a:pP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Current SST and Anomalies: Discussion</a:t>
            </a:r>
          </a:p>
        </p:txBody>
      </p:sp>
      <p:pic>
        <p:nvPicPr>
          <p:cNvPr id="2" name="Picture 1">
            <a:extLst>
              <a:ext uri="{FF2B5EF4-FFF2-40B4-BE49-F238E27FC236}">
                <a16:creationId xmlns:a16="http://schemas.microsoft.com/office/drawing/2014/main" id="{5A456A40-BCF4-4CDF-82A4-FA4BB6491B60}"/>
              </a:ext>
            </a:extLst>
          </p:cNvPr>
          <p:cNvPicPr>
            <a:picLocks noChangeAspect="1"/>
          </p:cNvPicPr>
          <p:nvPr/>
        </p:nvPicPr>
        <p:blipFill>
          <a:blip r:embed="rId4"/>
          <a:stretch>
            <a:fillRect/>
          </a:stretch>
        </p:blipFill>
        <p:spPr>
          <a:xfrm>
            <a:off x="447041" y="1442719"/>
            <a:ext cx="6847839" cy="4529147"/>
          </a:xfrm>
          <a:prstGeom prst="rect">
            <a:avLst/>
          </a:prstGeom>
        </p:spPr>
      </p:pic>
      <p:sp>
        <p:nvSpPr>
          <p:cNvPr id="6" name="Rectangle 5">
            <a:extLst>
              <a:ext uri="{FF2B5EF4-FFF2-40B4-BE49-F238E27FC236}">
                <a16:creationId xmlns:a16="http://schemas.microsoft.com/office/drawing/2014/main" id="{094BEF14-8513-4F62-A1C5-05BD467B3F50}"/>
              </a:ext>
            </a:extLst>
          </p:cNvPr>
          <p:cNvSpPr/>
          <p:nvPr/>
        </p:nvSpPr>
        <p:spPr>
          <a:xfrm>
            <a:off x="7293015" y="1442719"/>
            <a:ext cx="398105" cy="4529147"/>
          </a:xfrm>
          <a:prstGeom prst="rect">
            <a:avLst/>
          </a:prstGeom>
          <a:solidFill>
            <a:srgbClr val="313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1034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017296-26D6-4E0F-A203-2E41F7B2D554}"/>
              </a:ext>
            </a:extLst>
          </p:cNvPr>
          <p:cNvSpPr/>
          <p:nvPr/>
        </p:nvSpPr>
        <p:spPr>
          <a:xfrm rot="10800000">
            <a:off x="0" y="0"/>
            <a:ext cx="12192000" cy="6858000"/>
          </a:xfrm>
          <a:prstGeom prst="rect">
            <a:avLst/>
          </a:prstGeom>
          <a:solidFill>
            <a:srgbClr val="502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a:extLst>
              <a:ext uri="{FF2B5EF4-FFF2-40B4-BE49-F238E27FC236}">
                <a16:creationId xmlns:a16="http://schemas.microsoft.com/office/drawing/2014/main" id="{75DB4585-64E4-4021-B41D-852E3165AF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8072" y="1474812"/>
            <a:ext cx="3070791" cy="288181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F6BA4253-7A62-409A-B741-9ABC405B5C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8810" y="1446667"/>
            <a:ext cx="1329344" cy="1359787"/>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a:extLst>
              <a:ext uri="{FF2B5EF4-FFF2-40B4-BE49-F238E27FC236}">
                <a16:creationId xmlns:a16="http://schemas.microsoft.com/office/drawing/2014/main" id="{67EAF30A-1607-4E9A-B6E1-E37D578BAC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624" t="18619"/>
          <a:stretch/>
        </p:blipFill>
        <p:spPr bwMode="auto">
          <a:xfrm>
            <a:off x="9495159" y="2676218"/>
            <a:ext cx="2696842" cy="1901661"/>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a:extLst>
              <a:ext uri="{FF2B5EF4-FFF2-40B4-BE49-F238E27FC236}">
                <a16:creationId xmlns:a16="http://schemas.microsoft.com/office/drawing/2014/main" id="{67BFA570-7B65-46A1-AB92-DC58529E96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5158" y="1446667"/>
            <a:ext cx="1363651" cy="14232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a:extLst>
              <a:ext uri="{FF2B5EF4-FFF2-40B4-BE49-F238E27FC236}">
                <a16:creationId xmlns:a16="http://schemas.microsoft.com/office/drawing/2014/main" id="{26131985-226B-4AD0-989C-491E4F86C4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4881" y="1501362"/>
            <a:ext cx="1329345" cy="14216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8A6EB19-6122-4B70-A841-1896693C8250}"/>
              </a:ext>
            </a:extLst>
          </p:cNvPr>
          <p:cNvSpPr txBox="1"/>
          <p:nvPr/>
        </p:nvSpPr>
        <p:spPr>
          <a:xfrm>
            <a:off x="1191077" y="479159"/>
            <a:ext cx="10106025" cy="769441"/>
          </a:xfrm>
          <a:prstGeom prst="rect">
            <a:avLst/>
          </a:prstGeom>
          <a:noFill/>
        </p:spPr>
        <p:txBody>
          <a:bodyPr wrap="square">
            <a:spAutoFit/>
          </a:bodyPr>
          <a:lstStyle/>
          <a:p>
            <a:pPr>
              <a:spcAft>
                <a:spcPts val="300"/>
              </a:spcAft>
            </a:pP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WMO RA III-IV Regional Focus Group</a:t>
            </a:r>
          </a:p>
        </p:txBody>
      </p:sp>
      <p:sp>
        <p:nvSpPr>
          <p:cNvPr id="7" name="TextBox 6">
            <a:extLst>
              <a:ext uri="{FF2B5EF4-FFF2-40B4-BE49-F238E27FC236}">
                <a16:creationId xmlns:a16="http://schemas.microsoft.com/office/drawing/2014/main" id="{9487153E-513E-4D66-AA69-0000598FF25F}"/>
              </a:ext>
            </a:extLst>
          </p:cNvPr>
          <p:cNvSpPr txBox="1"/>
          <p:nvPr/>
        </p:nvSpPr>
        <p:spPr>
          <a:xfrm>
            <a:off x="216248" y="1446667"/>
            <a:ext cx="5002139" cy="4278094"/>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300" dirty="0">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Since March 2004, the group conducts virtual </a:t>
            </a:r>
            <a:r>
              <a:rPr lang="en-US" sz="23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monthly weather and climate discussions</a:t>
            </a:r>
            <a:r>
              <a:rPr lang="en-US" sz="2300" dirty="0">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 for the Americas and the Caribbean.</a:t>
            </a:r>
          </a:p>
          <a:p>
            <a:pPr marL="342900" indent="-342900">
              <a:spcAft>
                <a:spcPts val="600"/>
              </a:spcAft>
              <a:buFont typeface="Arial" panose="020B0604020202020204" pitchFamily="34" charset="0"/>
              <a:buChar char="•"/>
            </a:pPr>
            <a:endParaRPr lang="en-US" sz="1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marL="342900" indent="-342900">
              <a:spcAft>
                <a:spcPts val="600"/>
              </a:spcAft>
              <a:buFont typeface="Arial" panose="020B0604020202020204" pitchFamily="34" charset="0"/>
              <a:buChar char="•"/>
            </a:pPr>
            <a:r>
              <a:rPr lang="en-US" sz="23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Collaborative effort: </a:t>
            </a:r>
            <a:r>
              <a:rPr lang="en-US" sz="2300" dirty="0">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CIRA, the WPC International Desks, the CIMH (Barbados), the University of Costa Rica, SMN Argentina and the Space Agency in Brazil.</a:t>
            </a:r>
          </a:p>
          <a:p>
            <a:pPr marL="342900" indent="-342900">
              <a:spcAft>
                <a:spcPts val="600"/>
              </a:spcAft>
              <a:buFont typeface="Arial" panose="020B0604020202020204" pitchFamily="34" charset="0"/>
              <a:buChar char="•"/>
            </a:pPr>
            <a:endParaRPr lang="en-US" sz="1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marL="342900" indent="-342900">
              <a:spcAft>
                <a:spcPts val="600"/>
              </a:spcAft>
              <a:buFont typeface="Arial" panose="020B0604020202020204" pitchFamily="34" charset="0"/>
              <a:buChar char="•"/>
            </a:pPr>
            <a:r>
              <a:rPr lang="en-US" sz="23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Bilingual:</a:t>
            </a:r>
            <a:r>
              <a:rPr lang="en-US" sz="23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sz="2300" dirty="0">
                <a:solidFill>
                  <a:schemeClr val="bg2"/>
                </a:solidFill>
                <a:latin typeface="Segoe UI Semilight" panose="020B0402040204020203" pitchFamily="34" charset="0"/>
                <a:ea typeface="Verdana" panose="020B0604030504040204" pitchFamily="34" charset="0"/>
                <a:cs typeface="Segoe UI Semilight" panose="020B0402040204020203" pitchFamily="34" charset="0"/>
              </a:rPr>
              <a:t>English and Spanish</a:t>
            </a:r>
          </a:p>
        </p:txBody>
      </p:sp>
      <p:pic>
        <p:nvPicPr>
          <p:cNvPr id="5122" name="Picture 2">
            <a:extLst>
              <a:ext uri="{FF2B5EF4-FFF2-40B4-BE49-F238E27FC236}">
                <a16:creationId xmlns:a16="http://schemas.microsoft.com/office/drawing/2014/main" id="{36835A80-B3C8-4D84-9AC4-2A4FA4B798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89700" y="4343340"/>
            <a:ext cx="3402300" cy="251465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a:extLst>
              <a:ext uri="{FF2B5EF4-FFF2-40B4-BE49-F238E27FC236}">
                <a16:creationId xmlns:a16="http://schemas.microsoft.com/office/drawing/2014/main" id="{7C311B95-A7A4-494B-95FA-C103E30569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5883" y="4343342"/>
            <a:ext cx="3493817" cy="2514658"/>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a:extLst>
              <a:ext uri="{FF2B5EF4-FFF2-40B4-BE49-F238E27FC236}">
                <a16:creationId xmlns:a16="http://schemas.microsoft.com/office/drawing/2014/main" id="{FBC8F552-7C45-40EB-ACDA-991D09CABF2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4376"/>
          <a:stretch/>
        </p:blipFill>
        <p:spPr bwMode="auto">
          <a:xfrm rot="10800000">
            <a:off x="5295883" y="2916226"/>
            <a:ext cx="2275216" cy="1421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658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61A3FC-D958-4C80-AD8F-A487690E5073}"/>
              </a:ext>
            </a:extLst>
          </p:cNvPr>
          <p:cNvPicPr>
            <a:picLocks noChangeAspect="1"/>
          </p:cNvPicPr>
          <p:nvPr/>
        </p:nvPicPr>
        <p:blipFill>
          <a:blip r:embed="rId3"/>
          <a:stretch>
            <a:fillRect/>
          </a:stretch>
        </p:blipFill>
        <p:spPr>
          <a:xfrm>
            <a:off x="304799" y="1371599"/>
            <a:ext cx="5608321" cy="4450081"/>
          </a:xfrm>
          <a:prstGeom prst="rect">
            <a:avLst/>
          </a:prstGeom>
        </p:spPr>
      </p:pic>
      <p:sp>
        <p:nvSpPr>
          <p:cNvPr id="5" name="TextBox 4">
            <a:extLst>
              <a:ext uri="{FF2B5EF4-FFF2-40B4-BE49-F238E27FC236}">
                <a16:creationId xmlns:a16="http://schemas.microsoft.com/office/drawing/2014/main" id="{08A6EB19-6122-4B70-A841-1896693C8250}"/>
              </a:ext>
            </a:extLst>
          </p:cNvPr>
          <p:cNvSpPr txBox="1"/>
          <p:nvPr/>
        </p:nvSpPr>
        <p:spPr>
          <a:xfrm>
            <a:off x="1452880" y="392182"/>
            <a:ext cx="9495247" cy="707886"/>
          </a:xfrm>
          <a:prstGeom prst="rect">
            <a:avLst/>
          </a:prstGeom>
          <a:noFill/>
        </p:spPr>
        <p:txBody>
          <a:bodyPr wrap="square">
            <a:spAutoFit/>
          </a:bodyPr>
          <a:lstStyle/>
          <a:p>
            <a:pPr>
              <a:spcAft>
                <a:spcPts val="300"/>
              </a:spcAft>
            </a:pP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Current SST and Anomalies: Discussion</a:t>
            </a:r>
          </a:p>
        </p:txBody>
      </p:sp>
      <p:pic>
        <p:nvPicPr>
          <p:cNvPr id="8" name="Picture 7">
            <a:extLst>
              <a:ext uri="{FF2B5EF4-FFF2-40B4-BE49-F238E27FC236}">
                <a16:creationId xmlns:a16="http://schemas.microsoft.com/office/drawing/2014/main" id="{4F66CCF7-EAAD-46ED-AE8C-0A3F3770161A}"/>
              </a:ext>
            </a:extLst>
          </p:cNvPr>
          <p:cNvPicPr>
            <a:picLocks noChangeAspect="1"/>
          </p:cNvPicPr>
          <p:nvPr/>
        </p:nvPicPr>
        <p:blipFill>
          <a:blip r:embed="rId4"/>
          <a:stretch>
            <a:fillRect/>
          </a:stretch>
        </p:blipFill>
        <p:spPr>
          <a:xfrm>
            <a:off x="6004560" y="1371599"/>
            <a:ext cx="5882641" cy="4450081"/>
          </a:xfrm>
          <a:prstGeom prst="rect">
            <a:avLst/>
          </a:prstGeom>
        </p:spPr>
      </p:pic>
    </p:spTree>
    <p:extLst>
      <p:ext uri="{BB962C8B-B14F-4D97-AF65-F5344CB8AC3E}">
        <p14:creationId xmlns:p14="http://schemas.microsoft.com/office/powerpoint/2010/main" val="3417328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4348480" y="392182"/>
            <a:ext cx="6599647" cy="707886"/>
          </a:xfrm>
          <a:prstGeom prst="rect">
            <a:avLst/>
          </a:prstGeom>
          <a:noFill/>
        </p:spPr>
        <p:txBody>
          <a:bodyPr wrap="square">
            <a:spAutoFit/>
          </a:bodyPr>
          <a:lstStyle/>
          <a:p>
            <a:pPr>
              <a:spcAft>
                <a:spcPts val="300"/>
              </a:spcAft>
            </a:pP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SST Resources</a:t>
            </a:r>
          </a:p>
        </p:txBody>
      </p:sp>
      <p:sp>
        <p:nvSpPr>
          <p:cNvPr id="9" name="TextBox 8">
            <a:extLst>
              <a:ext uri="{FF2B5EF4-FFF2-40B4-BE49-F238E27FC236}">
                <a16:creationId xmlns:a16="http://schemas.microsoft.com/office/drawing/2014/main" id="{5C1136C4-EAF7-442F-80B3-9A4B3F744DEF}"/>
              </a:ext>
            </a:extLst>
          </p:cNvPr>
          <p:cNvSpPr txBox="1"/>
          <p:nvPr/>
        </p:nvSpPr>
        <p:spPr>
          <a:xfrm>
            <a:off x="523240" y="1785164"/>
            <a:ext cx="9997440" cy="400110"/>
          </a:xfrm>
          <a:prstGeom prst="rect">
            <a:avLst/>
          </a:prstGeom>
          <a:noFill/>
        </p:spPr>
        <p:txBody>
          <a:bodyPr wrap="square">
            <a:spAutoFit/>
          </a:bodyPr>
          <a:lstStyle/>
          <a:p>
            <a:r>
              <a:rPr lang="pt-BR" sz="2000" dirty="0">
                <a:solidFill>
                  <a:schemeClr val="bg1"/>
                </a:solidFill>
                <a:latin typeface="Segoe UI" panose="020B0502040204020203" pitchFamily="34" charset="0"/>
                <a:cs typeface="Segoe UI" panose="020B0502040204020203" pitchFamily="34" charset="0"/>
              </a:rPr>
              <a:t>Layer Anomalies, CPC GODAS: https://www.cpc.ncep.noaa.gov/products/GODAS/</a:t>
            </a:r>
          </a:p>
        </p:txBody>
      </p:sp>
      <p:sp>
        <p:nvSpPr>
          <p:cNvPr id="11" name="TextBox 10">
            <a:extLst>
              <a:ext uri="{FF2B5EF4-FFF2-40B4-BE49-F238E27FC236}">
                <a16:creationId xmlns:a16="http://schemas.microsoft.com/office/drawing/2014/main" id="{E4B0F350-DC81-43C4-A174-FEC7EFDEA52E}"/>
              </a:ext>
            </a:extLst>
          </p:cNvPr>
          <p:cNvSpPr txBox="1"/>
          <p:nvPr/>
        </p:nvSpPr>
        <p:spPr>
          <a:xfrm>
            <a:off x="523240" y="1385054"/>
            <a:ext cx="9509760" cy="400110"/>
          </a:xfrm>
          <a:prstGeom prst="rect">
            <a:avLst/>
          </a:prstGeom>
          <a:noFill/>
        </p:spPr>
        <p:txBody>
          <a:bodyPr wrap="square">
            <a:spAutoFit/>
          </a:bodyPr>
          <a:lstStyle/>
          <a:p>
            <a:r>
              <a:rPr lang="en-US" sz="2000" dirty="0">
                <a:solidFill>
                  <a:schemeClr val="bg1"/>
                </a:solidFill>
                <a:latin typeface="Segoe UI" panose="020B0502040204020203" pitchFamily="34" charset="0"/>
                <a:cs typeface="Segoe UI" panose="020B0502040204020203" pitchFamily="34" charset="0"/>
              </a:rPr>
              <a:t>SST and anomalies, NOAA PSL: https://psl.noaa.gov/map/clim/sst.shtml</a:t>
            </a:r>
          </a:p>
        </p:txBody>
      </p:sp>
      <p:sp>
        <p:nvSpPr>
          <p:cNvPr id="13" name="TextBox 12">
            <a:extLst>
              <a:ext uri="{FF2B5EF4-FFF2-40B4-BE49-F238E27FC236}">
                <a16:creationId xmlns:a16="http://schemas.microsoft.com/office/drawing/2014/main" id="{F083093D-39F3-47FF-8FA6-6944418B661E}"/>
              </a:ext>
            </a:extLst>
          </p:cNvPr>
          <p:cNvSpPr txBox="1"/>
          <p:nvPr/>
        </p:nvSpPr>
        <p:spPr>
          <a:xfrm>
            <a:off x="523240" y="2761030"/>
            <a:ext cx="11145520" cy="3370153"/>
          </a:xfrm>
          <a:prstGeom prst="rect">
            <a:avLst/>
          </a:prstGeom>
          <a:noFill/>
        </p:spPr>
        <p:txBody>
          <a:bodyPr wrap="square">
            <a:spAutoFit/>
          </a:bodyPr>
          <a:lstStyle/>
          <a:p>
            <a:r>
              <a:rPr lang="en-US" b="1" dirty="0">
                <a:solidFill>
                  <a:schemeClr val="bg1"/>
                </a:solidFill>
                <a:latin typeface="Segoe UI" panose="020B0502040204020203" pitchFamily="34" charset="0"/>
                <a:cs typeface="Segoe UI" panose="020B0502040204020203" pitchFamily="34" charset="0"/>
              </a:rPr>
              <a:t>Other links:</a:t>
            </a:r>
          </a:p>
          <a:p>
            <a:r>
              <a:rPr lang="en-US" sz="1500" dirty="0">
                <a:solidFill>
                  <a:schemeClr val="bg1"/>
                </a:solidFill>
                <a:latin typeface="Segoe UI" panose="020B0502040204020203" pitchFamily="34" charset="0"/>
                <a:cs typeface="Segoe UI" panose="020B0502040204020203" pitchFamily="34" charset="0"/>
              </a:rPr>
              <a:t>NOAA OSPO SST (Office of Satellite and Product Operations): https://www.ospo.noaa.gov/Products/ocean/sst/contour/</a:t>
            </a:r>
          </a:p>
          <a:p>
            <a:endParaRPr lang="en-US" sz="1500" dirty="0">
              <a:solidFill>
                <a:schemeClr val="bg1"/>
              </a:solidFill>
              <a:latin typeface="Segoe UI" panose="020B0502040204020203" pitchFamily="34" charset="0"/>
              <a:cs typeface="Segoe UI" panose="020B0502040204020203" pitchFamily="34" charset="0"/>
            </a:endParaRPr>
          </a:p>
          <a:p>
            <a:r>
              <a:rPr lang="en-US" sz="1500" dirty="0">
                <a:solidFill>
                  <a:schemeClr val="bg1"/>
                </a:solidFill>
                <a:latin typeface="Segoe UI" panose="020B0502040204020203" pitchFamily="34" charset="0"/>
                <a:cs typeface="Segoe UI" panose="020B0502040204020203" pitchFamily="34" charset="0"/>
              </a:rPr>
              <a:t>NOAA OSPO SST Anomalies (Office of Satellite and Product Operations): https://www.ospo.noaa.gov/Products/ocean/sst/anomaly/index.html</a:t>
            </a:r>
          </a:p>
          <a:p>
            <a:endParaRPr lang="en-US" sz="1500" dirty="0">
              <a:solidFill>
                <a:schemeClr val="bg1"/>
              </a:solidFill>
              <a:latin typeface="Segoe UI" panose="020B0502040204020203" pitchFamily="34" charset="0"/>
              <a:cs typeface="Segoe UI" panose="020B0502040204020203" pitchFamily="34" charset="0"/>
            </a:endParaRPr>
          </a:p>
          <a:p>
            <a:r>
              <a:rPr lang="en-US" sz="1500" dirty="0">
                <a:solidFill>
                  <a:schemeClr val="bg1"/>
                </a:solidFill>
                <a:latin typeface="Segoe UI" panose="020B0502040204020203" pitchFamily="34" charset="0"/>
                <a:cs typeface="Segoe UI" panose="020B0502040204020203" pitchFamily="34" charset="0"/>
              </a:rPr>
              <a:t>NOAA NNVL SST Optimal Interpolation SST (OISST) Anomalies: https://www.nnvl.noaa.gov/view/globaldata.html#SSTA</a:t>
            </a:r>
          </a:p>
          <a:p>
            <a:endParaRPr lang="en-US" sz="1500" dirty="0">
              <a:solidFill>
                <a:schemeClr val="bg1"/>
              </a:solidFill>
              <a:latin typeface="Segoe UI" panose="020B0502040204020203" pitchFamily="34" charset="0"/>
              <a:cs typeface="Segoe UI" panose="020B0502040204020203" pitchFamily="34" charset="0"/>
            </a:endParaRPr>
          </a:p>
          <a:p>
            <a:r>
              <a:rPr lang="en-US" sz="1500" dirty="0">
                <a:solidFill>
                  <a:schemeClr val="bg1"/>
                </a:solidFill>
                <a:latin typeface="Segoe UI" panose="020B0502040204020203" pitchFamily="34" charset="0"/>
                <a:cs typeface="Segoe UI" panose="020B0502040204020203" pitchFamily="34" charset="0"/>
              </a:rPr>
              <a:t>GHRSST (Group for High Resolution Sea Surface Temperature): https://www.ghrsst.org/latest-sst-map/</a:t>
            </a:r>
          </a:p>
          <a:p>
            <a:endParaRPr lang="en-US" sz="1500" dirty="0">
              <a:solidFill>
                <a:schemeClr val="bg1"/>
              </a:solidFill>
              <a:latin typeface="Segoe UI" panose="020B0502040204020203" pitchFamily="34" charset="0"/>
              <a:cs typeface="Segoe UI" panose="020B0502040204020203" pitchFamily="34" charset="0"/>
            </a:endParaRPr>
          </a:p>
          <a:p>
            <a:r>
              <a:rPr lang="en-US" sz="1500" dirty="0">
                <a:solidFill>
                  <a:schemeClr val="bg1"/>
                </a:solidFill>
                <a:latin typeface="Segoe UI" panose="020B0502040204020203" pitchFamily="34" charset="0"/>
                <a:cs typeface="Segoe UI" panose="020B0502040204020203" pitchFamily="34" charset="0"/>
              </a:rPr>
              <a:t>OSTIA (Operational Sea Surface Temperature and Ice Analysis), from the Met Office : http://ghrsst-pp.metoffice.gov.uk/ostia-website/index.html</a:t>
            </a:r>
          </a:p>
          <a:p>
            <a:endParaRPr lang="en-US" sz="1500" dirty="0">
              <a:solidFill>
                <a:schemeClr val="bg1"/>
              </a:solidFill>
              <a:latin typeface="Segoe UI" panose="020B0502040204020203" pitchFamily="34" charset="0"/>
              <a:cs typeface="Segoe UI" panose="020B0502040204020203" pitchFamily="34" charset="0"/>
            </a:endParaRPr>
          </a:p>
          <a:p>
            <a:r>
              <a:rPr lang="en-US" sz="1500" dirty="0">
                <a:solidFill>
                  <a:schemeClr val="bg1"/>
                </a:solidFill>
                <a:latin typeface="Segoe UI" panose="020B0502040204020203" pitchFamily="34" charset="0"/>
                <a:cs typeface="Segoe UI" panose="020B0502040204020203" pitchFamily="34" charset="0"/>
              </a:rPr>
              <a:t>NOAA Star Ocean Color Research Team – </a:t>
            </a:r>
            <a:r>
              <a:rPr lang="en-US" sz="1500" dirty="0" err="1">
                <a:solidFill>
                  <a:schemeClr val="bg1"/>
                </a:solidFill>
                <a:latin typeface="Segoe UI" panose="020B0502040204020203" pitchFamily="34" charset="0"/>
                <a:cs typeface="Segoe UI" panose="020B0502040204020203" pitchFamily="34" charset="0"/>
              </a:rPr>
              <a:t>OCView</a:t>
            </a:r>
            <a:r>
              <a:rPr lang="en-US" sz="1500" dirty="0">
                <a:solidFill>
                  <a:schemeClr val="bg1"/>
                </a:solidFill>
                <a:latin typeface="Segoe UI" panose="020B0502040204020203" pitchFamily="34" charset="0"/>
                <a:cs typeface="Segoe UI" panose="020B0502040204020203" pitchFamily="34" charset="0"/>
              </a:rPr>
              <a:t>: https://www.star.nesdis.noaa.gov/socd/mecb/color/ocview/ocview.html</a:t>
            </a:r>
          </a:p>
        </p:txBody>
      </p:sp>
    </p:spTree>
    <p:extLst>
      <p:ext uri="{BB962C8B-B14F-4D97-AF65-F5344CB8AC3E}">
        <p14:creationId xmlns:p14="http://schemas.microsoft.com/office/powerpoint/2010/main" val="733645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1191077" y="479159"/>
            <a:ext cx="10106025" cy="769441"/>
          </a:xfrm>
          <a:prstGeom prst="rect">
            <a:avLst/>
          </a:prstGeom>
          <a:noFill/>
        </p:spPr>
        <p:txBody>
          <a:bodyPr wrap="square">
            <a:spAutoFit/>
          </a:bodyPr>
          <a:lstStyle/>
          <a:p>
            <a:pPr>
              <a:spcAft>
                <a:spcPts val="300"/>
              </a:spcAft>
            </a:pP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El Niño-Southern Oscillation (ENSO)</a:t>
            </a:r>
          </a:p>
        </p:txBody>
      </p:sp>
      <p:sp>
        <p:nvSpPr>
          <p:cNvPr id="7" name="TextBox 6">
            <a:extLst>
              <a:ext uri="{FF2B5EF4-FFF2-40B4-BE49-F238E27FC236}">
                <a16:creationId xmlns:a16="http://schemas.microsoft.com/office/drawing/2014/main" id="{9487153E-513E-4D66-AA69-0000598FF25F}"/>
              </a:ext>
            </a:extLst>
          </p:cNvPr>
          <p:cNvSpPr txBox="1"/>
          <p:nvPr/>
        </p:nvSpPr>
        <p:spPr>
          <a:xfrm>
            <a:off x="494393" y="2195653"/>
            <a:ext cx="4651376" cy="3877985"/>
          </a:xfrm>
          <a:prstGeom prst="rect">
            <a:avLst/>
          </a:prstGeom>
          <a:noFill/>
        </p:spPr>
        <p:txBody>
          <a:bodyPr wrap="square">
            <a:spAutoFit/>
          </a:bodyPr>
          <a:lstStyle/>
          <a:p>
            <a:pPr marL="342900" indent="-342900">
              <a:spcAft>
                <a:spcPts val="1800"/>
              </a:spcAft>
              <a:buFont typeface="Arial" panose="020B0604020202020204" pitchFamily="34" charset="0"/>
              <a:buChar char="•"/>
            </a:pP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ENSO is a recurrent climate pattern across the Tropical Pacific.</a:t>
            </a:r>
          </a:p>
          <a:p>
            <a:pPr marL="342900" indent="-342900">
              <a:spcAft>
                <a:spcPts val="1800"/>
              </a:spcAft>
              <a:buFont typeface="Arial" panose="020B0604020202020204" pitchFamily="34" charset="0"/>
              <a:buChar char="•"/>
            </a:pP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Consists of changes in many oceanic and atmospheric variables that persist during several months.</a:t>
            </a:r>
          </a:p>
          <a:p>
            <a:pPr marL="342900" indent="-342900">
              <a:spcAft>
                <a:spcPts val="1800"/>
              </a:spcAft>
              <a:buFont typeface="Arial" panose="020B0604020202020204" pitchFamily="34" charset="0"/>
              <a:buChar char="•"/>
            </a:pP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Has 3 phases: El Niño (warm),  La Niña (cool) and neutral.</a:t>
            </a:r>
            <a:endParaRPr lang="en-US" sz="2400" baseline="30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p:txBody>
      </p:sp>
      <p:sp>
        <p:nvSpPr>
          <p:cNvPr id="9" name="TextBox 8">
            <a:extLst>
              <a:ext uri="{FF2B5EF4-FFF2-40B4-BE49-F238E27FC236}">
                <a16:creationId xmlns:a16="http://schemas.microsoft.com/office/drawing/2014/main" id="{607634E8-78A6-4CE2-BC3C-4795B0475A3F}"/>
              </a:ext>
            </a:extLst>
          </p:cNvPr>
          <p:cNvSpPr txBox="1"/>
          <p:nvPr/>
        </p:nvSpPr>
        <p:spPr>
          <a:xfrm>
            <a:off x="494393" y="1515458"/>
            <a:ext cx="5285923" cy="584775"/>
          </a:xfrm>
          <a:prstGeom prst="rect">
            <a:avLst/>
          </a:prstGeom>
          <a:noFill/>
        </p:spPr>
        <p:txBody>
          <a:bodyPr wrap="square">
            <a:spAutoFit/>
          </a:bodyPr>
          <a:lstStyle/>
          <a:p>
            <a:pPr>
              <a:spcAft>
                <a:spcPts val="600"/>
              </a:spcAft>
            </a:pPr>
            <a:r>
              <a:rPr lang="en-US" sz="32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Definition</a:t>
            </a:r>
            <a:endParaRPr lang="en-US" sz="3200" baseline="30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12" name="TextBox 11">
            <a:extLst>
              <a:ext uri="{FF2B5EF4-FFF2-40B4-BE49-F238E27FC236}">
                <a16:creationId xmlns:a16="http://schemas.microsoft.com/office/drawing/2014/main" id="{826163AF-D16D-4A0F-AF91-46DAAF9EA0C3}"/>
              </a:ext>
            </a:extLst>
          </p:cNvPr>
          <p:cNvSpPr txBox="1"/>
          <p:nvPr/>
        </p:nvSpPr>
        <p:spPr>
          <a:xfrm>
            <a:off x="5546271" y="5886810"/>
            <a:ext cx="5433005" cy="369332"/>
          </a:xfrm>
          <a:prstGeom prst="rect">
            <a:avLst/>
          </a:prstGeom>
          <a:noFill/>
        </p:spPr>
        <p:txBody>
          <a:bodyPr wrap="square">
            <a:spAutoFit/>
          </a:bodyPr>
          <a:lstStyle/>
          <a:p>
            <a:pPr>
              <a:spcAft>
                <a:spcPts val="1800"/>
              </a:spcAft>
            </a:pPr>
            <a:r>
              <a:rPr lang="en-US"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Source: Climate.gov</a:t>
            </a:r>
            <a:endParaRPr lang="en-US" baseline="300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endParaRPr>
          </a:p>
        </p:txBody>
      </p:sp>
      <p:pic>
        <p:nvPicPr>
          <p:cNvPr id="8" name="Picture 7">
            <a:extLst>
              <a:ext uri="{FF2B5EF4-FFF2-40B4-BE49-F238E27FC236}">
                <a16:creationId xmlns:a16="http://schemas.microsoft.com/office/drawing/2014/main" id="{A94E938C-DACE-4BD4-BD55-6A6CA9DD9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6271" y="1952985"/>
            <a:ext cx="5905500" cy="3933825"/>
          </a:xfrm>
          <a:prstGeom prst="rect">
            <a:avLst/>
          </a:prstGeom>
        </p:spPr>
      </p:pic>
    </p:spTree>
    <p:extLst>
      <p:ext uri="{BB962C8B-B14F-4D97-AF65-F5344CB8AC3E}">
        <p14:creationId xmlns:p14="http://schemas.microsoft.com/office/powerpoint/2010/main" val="293354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1191077" y="479159"/>
            <a:ext cx="10106025" cy="769441"/>
          </a:xfrm>
          <a:prstGeom prst="rect">
            <a:avLst/>
          </a:prstGeom>
          <a:noFill/>
        </p:spPr>
        <p:txBody>
          <a:bodyPr wrap="square">
            <a:spAutoFit/>
          </a:bodyPr>
          <a:lstStyle/>
          <a:p>
            <a:pPr>
              <a:spcAft>
                <a:spcPts val="300"/>
              </a:spcAft>
            </a:pP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El Niño-Southern Oscillation (ENSO)</a:t>
            </a:r>
          </a:p>
        </p:txBody>
      </p:sp>
      <p:sp>
        <p:nvSpPr>
          <p:cNvPr id="7" name="TextBox 6">
            <a:extLst>
              <a:ext uri="{FF2B5EF4-FFF2-40B4-BE49-F238E27FC236}">
                <a16:creationId xmlns:a16="http://schemas.microsoft.com/office/drawing/2014/main" id="{9487153E-513E-4D66-AA69-0000598FF25F}"/>
              </a:ext>
            </a:extLst>
          </p:cNvPr>
          <p:cNvSpPr txBox="1"/>
          <p:nvPr/>
        </p:nvSpPr>
        <p:spPr>
          <a:xfrm>
            <a:off x="374070" y="2464682"/>
            <a:ext cx="5433005" cy="2908489"/>
          </a:xfrm>
          <a:prstGeom prst="rect">
            <a:avLst/>
          </a:prstGeom>
          <a:noFill/>
        </p:spPr>
        <p:txBody>
          <a:bodyPr wrap="square">
            <a:spAutoFit/>
          </a:bodyPr>
          <a:lstStyle/>
          <a:p>
            <a:pPr marL="342900" indent="-342900">
              <a:spcAft>
                <a:spcPts val="1800"/>
              </a:spcAft>
              <a:buFont typeface="Arial" panose="020B0604020202020204" pitchFamily="34" charset="0"/>
              <a:buChar char="•"/>
            </a:pP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ENSO has the ability to change the global atmospheric circulation, influencing temperature and precipitation globally.</a:t>
            </a:r>
          </a:p>
          <a:p>
            <a:pPr marL="342900" indent="-342900">
              <a:spcAft>
                <a:spcPts val="1800"/>
              </a:spcAft>
              <a:buFont typeface="Arial" panose="020B0604020202020204" pitchFamily="34" charset="0"/>
              <a:buChar char="•"/>
            </a:pP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Excellent tool for seasonal forecasting, as we can predict ENSO’s arrival many seasons in advance.</a:t>
            </a:r>
            <a:endParaRPr lang="en-US" sz="2400" baseline="30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p:txBody>
      </p:sp>
      <p:sp>
        <p:nvSpPr>
          <p:cNvPr id="9" name="TextBox 8">
            <a:extLst>
              <a:ext uri="{FF2B5EF4-FFF2-40B4-BE49-F238E27FC236}">
                <a16:creationId xmlns:a16="http://schemas.microsoft.com/office/drawing/2014/main" id="{607634E8-78A6-4CE2-BC3C-4795B0475A3F}"/>
              </a:ext>
            </a:extLst>
          </p:cNvPr>
          <p:cNvSpPr txBox="1"/>
          <p:nvPr/>
        </p:nvSpPr>
        <p:spPr>
          <a:xfrm>
            <a:off x="1022023" y="1493529"/>
            <a:ext cx="10106025" cy="584775"/>
          </a:xfrm>
          <a:prstGeom prst="rect">
            <a:avLst/>
          </a:prstGeom>
          <a:noFill/>
        </p:spPr>
        <p:txBody>
          <a:bodyPr wrap="square">
            <a:spAutoFit/>
          </a:bodyPr>
          <a:lstStyle/>
          <a:p>
            <a:pPr>
              <a:spcAft>
                <a:spcPts val="600"/>
              </a:spcAft>
            </a:pPr>
            <a:r>
              <a:rPr lang="en-US" sz="32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Great tool for Seasonal Forecasting around the Globe</a:t>
            </a:r>
            <a:endParaRPr lang="en-US" sz="3200" baseline="30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pic>
        <p:nvPicPr>
          <p:cNvPr id="11" name="Picture 10">
            <a:extLst>
              <a:ext uri="{FF2B5EF4-FFF2-40B4-BE49-F238E27FC236}">
                <a16:creationId xmlns:a16="http://schemas.microsoft.com/office/drawing/2014/main" id="{24524037-CB84-4701-9F5D-B8E6D2FD0EE2}"/>
              </a:ext>
            </a:extLst>
          </p:cNvPr>
          <p:cNvPicPr>
            <a:picLocks noChangeAspect="1"/>
          </p:cNvPicPr>
          <p:nvPr/>
        </p:nvPicPr>
        <p:blipFill>
          <a:blip r:embed="rId4"/>
          <a:stretch>
            <a:fillRect/>
          </a:stretch>
        </p:blipFill>
        <p:spPr>
          <a:xfrm>
            <a:off x="6047795" y="2573915"/>
            <a:ext cx="5433005" cy="3143250"/>
          </a:xfrm>
          <a:prstGeom prst="rect">
            <a:avLst/>
          </a:prstGeom>
        </p:spPr>
      </p:pic>
      <p:sp>
        <p:nvSpPr>
          <p:cNvPr id="13" name="TextBox 12">
            <a:extLst>
              <a:ext uri="{FF2B5EF4-FFF2-40B4-BE49-F238E27FC236}">
                <a16:creationId xmlns:a16="http://schemas.microsoft.com/office/drawing/2014/main" id="{A08A5B85-F5F9-4B5C-AA5D-498BCA3AF4CE}"/>
              </a:ext>
            </a:extLst>
          </p:cNvPr>
          <p:cNvSpPr txBox="1"/>
          <p:nvPr/>
        </p:nvSpPr>
        <p:spPr>
          <a:xfrm>
            <a:off x="6047794" y="5717165"/>
            <a:ext cx="5433005" cy="369332"/>
          </a:xfrm>
          <a:prstGeom prst="rect">
            <a:avLst/>
          </a:prstGeom>
          <a:noFill/>
        </p:spPr>
        <p:txBody>
          <a:bodyPr wrap="square">
            <a:spAutoFit/>
          </a:bodyPr>
          <a:lstStyle/>
          <a:p>
            <a:pPr>
              <a:spcAft>
                <a:spcPts val="1800"/>
              </a:spcAft>
            </a:pPr>
            <a:r>
              <a:rPr lang="en-US"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Source: Climate.gov</a:t>
            </a:r>
            <a:endParaRPr lang="en-US" baseline="300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endParaRPr>
          </a:p>
        </p:txBody>
      </p:sp>
    </p:spTree>
    <p:extLst>
      <p:ext uri="{BB962C8B-B14F-4D97-AF65-F5344CB8AC3E}">
        <p14:creationId xmlns:p14="http://schemas.microsoft.com/office/powerpoint/2010/main" val="1674297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2090964" y="435616"/>
            <a:ext cx="8286752" cy="769441"/>
          </a:xfrm>
          <a:prstGeom prst="rect">
            <a:avLst/>
          </a:prstGeom>
          <a:noFill/>
        </p:spPr>
        <p:txBody>
          <a:bodyPr wrap="square">
            <a:spAutoFit/>
          </a:bodyPr>
          <a:lstStyle/>
          <a:p>
            <a:pPr>
              <a:spcAft>
                <a:spcPts val="300"/>
              </a:spcAft>
            </a:pP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Warm ENSO Rainfall Anomalies</a:t>
            </a:r>
          </a:p>
        </p:txBody>
      </p:sp>
      <p:pic>
        <p:nvPicPr>
          <p:cNvPr id="6" name="Picture 5">
            <a:extLst>
              <a:ext uri="{FF2B5EF4-FFF2-40B4-BE49-F238E27FC236}">
                <a16:creationId xmlns:a16="http://schemas.microsoft.com/office/drawing/2014/main" id="{B4B08F84-2843-462C-A1D7-8EE40D8C8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003" y="1567543"/>
            <a:ext cx="3218019" cy="4709886"/>
          </a:xfrm>
          <a:prstGeom prst="rect">
            <a:avLst/>
          </a:prstGeom>
        </p:spPr>
      </p:pic>
      <p:pic>
        <p:nvPicPr>
          <p:cNvPr id="8" name="Picture 7">
            <a:extLst>
              <a:ext uri="{FF2B5EF4-FFF2-40B4-BE49-F238E27FC236}">
                <a16:creationId xmlns:a16="http://schemas.microsoft.com/office/drawing/2014/main" id="{9D71D6B0-5562-42E4-92AE-3F9486A4A572}"/>
              </a:ext>
            </a:extLst>
          </p:cNvPr>
          <p:cNvPicPr>
            <a:picLocks noChangeAspect="1"/>
          </p:cNvPicPr>
          <p:nvPr/>
        </p:nvPicPr>
        <p:blipFill rotWithShape="1">
          <a:blip r:embed="rId4">
            <a:extLst>
              <a:ext uri="{28A0092B-C50C-407E-A947-70E740481C1C}">
                <a14:useLocalDpi xmlns:a14="http://schemas.microsoft.com/office/drawing/2010/main" val="0"/>
              </a:ext>
            </a:extLst>
          </a:blip>
          <a:srcRect t="13119"/>
          <a:stretch/>
        </p:blipFill>
        <p:spPr>
          <a:xfrm>
            <a:off x="1459978" y="1567542"/>
            <a:ext cx="5948136" cy="4709886"/>
          </a:xfrm>
          <a:prstGeom prst="rect">
            <a:avLst/>
          </a:prstGeom>
        </p:spPr>
      </p:pic>
    </p:spTree>
    <p:extLst>
      <p:ext uri="{BB962C8B-B14F-4D97-AF65-F5344CB8AC3E}">
        <p14:creationId xmlns:p14="http://schemas.microsoft.com/office/powerpoint/2010/main" val="1871476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1998589" y="172164"/>
            <a:ext cx="8286752" cy="769441"/>
          </a:xfrm>
          <a:prstGeom prst="rect">
            <a:avLst/>
          </a:prstGeom>
          <a:noFill/>
        </p:spPr>
        <p:txBody>
          <a:bodyPr wrap="square">
            <a:spAutoFit/>
          </a:bodyPr>
          <a:lstStyle/>
          <a:p>
            <a:pPr>
              <a:spcAft>
                <a:spcPts val="300"/>
              </a:spcAft>
            </a:pPr>
            <a:r>
              <a:rPr lang="en-US" sz="4400" dirty="0">
                <a:latin typeface="Segoe UI Semibold" panose="020B0702040204020203" pitchFamily="34" charset="0"/>
                <a:ea typeface="Verdana" panose="020B0604030504040204" pitchFamily="34" charset="0"/>
                <a:cs typeface="Segoe UI Semibold" panose="020B0702040204020203" pitchFamily="34" charset="0"/>
              </a:rPr>
              <a:t>Warm ENSO Rainfall Anomalies</a:t>
            </a:r>
          </a:p>
        </p:txBody>
      </p:sp>
      <p:pic>
        <p:nvPicPr>
          <p:cNvPr id="2" name="Picture 1">
            <a:extLst>
              <a:ext uri="{FF2B5EF4-FFF2-40B4-BE49-F238E27FC236}">
                <a16:creationId xmlns:a16="http://schemas.microsoft.com/office/drawing/2014/main" id="{96C2442A-376A-4594-9BD2-CB00EC8CE259}"/>
              </a:ext>
            </a:extLst>
          </p:cNvPr>
          <p:cNvPicPr>
            <a:picLocks noChangeAspect="1"/>
          </p:cNvPicPr>
          <p:nvPr/>
        </p:nvPicPr>
        <p:blipFill>
          <a:blip r:embed="rId2"/>
          <a:stretch>
            <a:fillRect/>
          </a:stretch>
        </p:blipFill>
        <p:spPr>
          <a:xfrm>
            <a:off x="1683139" y="820336"/>
            <a:ext cx="8602202" cy="5480779"/>
          </a:xfrm>
          <a:prstGeom prst="rect">
            <a:avLst/>
          </a:prstGeom>
        </p:spPr>
      </p:pic>
    </p:spTree>
    <p:extLst>
      <p:ext uri="{BB962C8B-B14F-4D97-AF65-F5344CB8AC3E}">
        <p14:creationId xmlns:p14="http://schemas.microsoft.com/office/powerpoint/2010/main" val="752132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275930-CC4B-473B-B073-BA0251E12056}"/>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#1</a:t>
            </a:r>
          </a:p>
        </p:txBody>
      </p:sp>
      <p:sp>
        <p:nvSpPr>
          <p:cNvPr id="3" name="TextBox 2">
            <a:extLst>
              <a:ext uri="{FF2B5EF4-FFF2-40B4-BE49-F238E27FC236}">
                <a16:creationId xmlns:a16="http://schemas.microsoft.com/office/drawing/2014/main" id="{BCBF4243-FA8C-4594-A23D-92F931EDE7BA}"/>
              </a:ext>
            </a:extLst>
          </p:cNvPr>
          <p:cNvSpPr txBox="1"/>
          <p:nvPr/>
        </p:nvSpPr>
        <p:spPr>
          <a:xfrm>
            <a:off x="1242873" y="1740854"/>
            <a:ext cx="9534618" cy="3831818"/>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Which are generally true during La Niña? </a:t>
            </a:r>
            <a:r>
              <a:rPr lang="en-US" sz="2800" dirty="0">
                <a:latin typeface="Segoe UI" panose="020B0502040204020203" pitchFamily="34" charset="0"/>
                <a:cs typeface="Segoe UI" panose="020B0502040204020203" pitchFamily="34" charset="0"/>
              </a:rPr>
              <a:t>(1 or more)</a:t>
            </a:r>
          </a:p>
          <a:p>
            <a:pPr>
              <a:spcAft>
                <a:spcPts val="1800"/>
              </a:spcAft>
            </a:pPr>
            <a:r>
              <a:rPr lang="en-US" sz="2800" dirty="0">
                <a:latin typeface="Segoe UI" panose="020B0502040204020203" pitchFamily="34" charset="0"/>
                <a:cs typeface="Segoe UI" panose="020B0502040204020203" pitchFamily="34" charset="0"/>
              </a:rPr>
              <a:t>a. More precipitation in NE South America</a:t>
            </a:r>
          </a:p>
          <a:p>
            <a:pPr>
              <a:spcAft>
                <a:spcPts val="1800"/>
              </a:spcAft>
            </a:pPr>
            <a:r>
              <a:rPr lang="en-US" sz="2800" dirty="0">
                <a:latin typeface="Segoe UI" panose="020B0502040204020203" pitchFamily="34" charset="0"/>
                <a:cs typeface="Segoe UI" panose="020B0502040204020203" pitchFamily="34" charset="0"/>
              </a:rPr>
              <a:t>b. More precipitation in central Chile</a:t>
            </a:r>
          </a:p>
          <a:p>
            <a:pPr>
              <a:spcAft>
                <a:spcPts val="1800"/>
              </a:spcAft>
            </a:pPr>
            <a:r>
              <a:rPr lang="en-US" sz="2800" dirty="0">
                <a:latin typeface="Segoe UI" panose="020B0502040204020203" pitchFamily="34" charset="0"/>
                <a:cs typeface="Segoe UI" panose="020B0502040204020203" pitchFamily="34" charset="0"/>
              </a:rPr>
              <a:t>c. More tropical cyclones in the Pacific</a:t>
            </a:r>
          </a:p>
          <a:p>
            <a:pPr>
              <a:spcAft>
                <a:spcPts val="1800"/>
              </a:spcAft>
            </a:pPr>
            <a:r>
              <a:rPr lang="en-US" sz="2800" dirty="0">
                <a:latin typeface="Segoe UI" panose="020B0502040204020203" pitchFamily="34" charset="0"/>
                <a:cs typeface="Segoe UI" panose="020B0502040204020203" pitchFamily="34" charset="0"/>
              </a:rPr>
              <a:t>d. More tropical cyclones in the Caribbean</a:t>
            </a:r>
          </a:p>
          <a:p>
            <a:pPr>
              <a:spcAft>
                <a:spcPts val="1800"/>
              </a:spcAft>
            </a:pPr>
            <a:r>
              <a:rPr lang="en-US" sz="2800" dirty="0">
                <a:latin typeface="Segoe UI" panose="020B0502040204020203" pitchFamily="34" charset="0"/>
                <a:cs typeface="Segoe UI" panose="020B0502040204020203" pitchFamily="34" charset="0"/>
              </a:rPr>
              <a:t>e. More precipitation in the Rio de La Plata region</a:t>
            </a:r>
          </a:p>
        </p:txBody>
      </p:sp>
    </p:spTree>
    <p:extLst>
      <p:ext uri="{BB962C8B-B14F-4D97-AF65-F5344CB8AC3E}">
        <p14:creationId xmlns:p14="http://schemas.microsoft.com/office/powerpoint/2010/main" val="47752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275930-CC4B-473B-B073-BA0251E12056}"/>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#1</a:t>
            </a:r>
          </a:p>
        </p:txBody>
      </p:sp>
      <p:sp>
        <p:nvSpPr>
          <p:cNvPr id="3" name="TextBox 2">
            <a:extLst>
              <a:ext uri="{FF2B5EF4-FFF2-40B4-BE49-F238E27FC236}">
                <a16:creationId xmlns:a16="http://schemas.microsoft.com/office/drawing/2014/main" id="{BCBF4243-FA8C-4594-A23D-92F931EDE7BA}"/>
              </a:ext>
            </a:extLst>
          </p:cNvPr>
          <p:cNvSpPr txBox="1"/>
          <p:nvPr/>
        </p:nvSpPr>
        <p:spPr>
          <a:xfrm>
            <a:off x="1242873" y="1740854"/>
            <a:ext cx="9534618" cy="3831818"/>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Which are generally true during La Niña? </a:t>
            </a:r>
            <a:r>
              <a:rPr lang="en-US" sz="2800" dirty="0">
                <a:latin typeface="Segoe UI" panose="020B0502040204020203" pitchFamily="34" charset="0"/>
                <a:cs typeface="Segoe UI" panose="020B0502040204020203" pitchFamily="34" charset="0"/>
              </a:rPr>
              <a:t>(1 or more)</a:t>
            </a:r>
          </a:p>
          <a:p>
            <a:pPr>
              <a:spcAft>
                <a:spcPts val="1800"/>
              </a:spcAft>
            </a:pPr>
            <a:r>
              <a:rPr lang="en-US" sz="2800" dirty="0">
                <a:latin typeface="Segoe UI" panose="020B0502040204020203" pitchFamily="34" charset="0"/>
                <a:cs typeface="Segoe UI" panose="020B0502040204020203" pitchFamily="34" charset="0"/>
              </a:rPr>
              <a:t>a. More precipitation in NE South America</a:t>
            </a:r>
          </a:p>
          <a:p>
            <a:pPr>
              <a:spcAft>
                <a:spcPts val="1800"/>
              </a:spcAft>
            </a:pPr>
            <a:r>
              <a:rPr lang="en-US" sz="2800" dirty="0">
                <a:latin typeface="Segoe UI" panose="020B0502040204020203" pitchFamily="34" charset="0"/>
                <a:cs typeface="Segoe UI" panose="020B0502040204020203" pitchFamily="34" charset="0"/>
              </a:rPr>
              <a:t>b. More precipitation in central Chile</a:t>
            </a:r>
          </a:p>
          <a:p>
            <a:pPr>
              <a:spcAft>
                <a:spcPts val="1800"/>
              </a:spcAft>
            </a:pPr>
            <a:r>
              <a:rPr lang="en-US" sz="2800" dirty="0">
                <a:latin typeface="Segoe UI" panose="020B0502040204020203" pitchFamily="34" charset="0"/>
                <a:cs typeface="Segoe UI" panose="020B0502040204020203" pitchFamily="34" charset="0"/>
              </a:rPr>
              <a:t>c. More tropical cyclones in the Pacific</a:t>
            </a:r>
          </a:p>
          <a:p>
            <a:pPr>
              <a:spcAft>
                <a:spcPts val="1800"/>
              </a:spcAft>
            </a:pPr>
            <a:r>
              <a:rPr lang="en-US" sz="2800" dirty="0">
                <a:latin typeface="Segoe UI" panose="020B0502040204020203" pitchFamily="34" charset="0"/>
                <a:cs typeface="Segoe UI" panose="020B0502040204020203" pitchFamily="34" charset="0"/>
              </a:rPr>
              <a:t>d. More tropical cyclones in the Caribbean</a:t>
            </a:r>
          </a:p>
          <a:p>
            <a:pPr>
              <a:spcAft>
                <a:spcPts val="1800"/>
              </a:spcAft>
            </a:pPr>
            <a:r>
              <a:rPr lang="en-US" sz="2800" dirty="0">
                <a:latin typeface="Segoe UI" panose="020B0502040204020203" pitchFamily="34" charset="0"/>
                <a:cs typeface="Segoe UI" panose="020B0502040204020203" pitchFamily="34" charset="0"/>
              </a:rPr>
              <a:t>e. More precipitation in the Rio de La Plata region</a:t>
            </a:r>
          </a:p>
        </p:txBody>
      </p:sp>
      <p:sp>
        <p:nvSpPr>
          <p:cNvPr id="4" name="Oval 3">
            <a:extLst>
              <a:ext uri="{FF2B5EF4-FFF2-40B4-BE49-F238E27FC236}">
                <a16:creationId xmlns:a16="http://schemas.microsoft.com/office/drawing/2014/main" id="{94E9608E-5A85-410E-8A5D-AD418825C01B}"/>
              </a:ext>
            </a:extLst>
          </p:cNvPr>
          <p:cNvSpPr/>
          <p:nvPr/>
        </p:nvSpPr>
        <p:spPr>
          <a:xfrm>
            <a:off x="852255" y="4435722"/>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C0C03E8-D96A-4E25-9563-DFB33A69AFF0}"/>
              </a:ext>
            </a:extLst>
          </p:cNvPr>
          <p:cNvSpPr/>
          <p:nvPr/>
        </p:nvSpPr>
        <p:spPr>
          <a:xfrm>
            <a:off x="852255" y="2515678"/>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975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2628900" y="102920"/>
            <a:ext cx="7890075" cy="646331"/>
          </a:xfrm>
          <a:prstGeom prst="rect">
            <a:avLst/>
          </a:prstGeom>
          <a:noFill/>
        </p:spPr>
        <p:txBody>
          <a:bodyPr wrap="square">
            <a:spAutoFit/>
          </a:bodyPr>
          <a:lstStyle/>
          <a:p>
            <a:pPr>
              <a:spcAft>
                <a:spcPts val="300"/>
              </a:spcAft>
            </a:pPr>
            <a:r>
              <a:rPr lang="en-US" sz="3600" b="1" dirty="0">
                <a:latin typeface="Segoe UI Semibold" panose="020B0702040204020203" pitchFamily="34" charset="0"/>
                <a:ea typeface="Verdana" panose="020B0604030504040204" pitchFamily="34" charset="0"/>
                <a:cs typeface="Segoe UI Semibold" panose="020B0702040204020203" pitchFamily="34" charset="0"/>
              </a:rPr>
              <a:t>El Niño-Southern Oscillation (ENSO)</a:t>
            </a:r>
          </a:p>
        </p:txBody>
      </p:sp>
      <p:sp>
        <p:nvSpPr>
          <p:cNvPr id="8" name="TextBox 4">
            <a:extLst>
              <a:ext uri="{FF2B5EF4-FFF2-40B4-BE49-F238E27FC236}">
                <a16:creationId xmlns:a16="http://schemas.microsoft.com/office/drawing/2014/main" id="{8650B735-A4D1-4780-BD17-6CAD1FF772B7}"/>
              </a:ext>
            </a:extLst>
          </p:cNvPr>
          <p:cNvSpPr txBox="1">
            <a:spLocks noChangeArrowheads="1"/>
          </p:cNvSpPr>
          <p:nvPr/>
        </p:nvSpPr>
        <p:spPr bwMode="auto">
          <a:xfrm>
            <a:off x="274320" y="995470"/>
            <a:ext cx="44958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600" dirty="0">
                <a:latin typeface="Arial" panose="020B0604020202020204" pitchFamily="34" charset="0"/>
                <a:cs typeface="Arial" panose="020B0604020202020204" pitchFamily="34" charset="0"/>
              </a:rPr>
              <a:t>WARM WATERS</a:t>
            </a:r>
          </a:p>
          <a:p>
            <a:pPr eaLnBrk="1" hangingPunct="1">
              <a:lnSpc>
                <a:spcPct val="90000"/>
              </a:lnSpc>
              <a:spcBef>
                <a:spcPct val="0"/>
              </a:spcBef>
              <a:buFontTx/>
              <a:buNone/>
            </a:pPr>
            <a:r>
              <a:rPr lang="en-US" altLang="en-US" sz="1600" dirty="0">
                <a:latin typeface="Arial" panose="020B0604020202020204" pitchFamily="34" charset="0"/>
                <a:cs typeface="Arial" panose="020B0604020202020204" pitchFamily="34" charset="0"/>
              </a:rPr>
              <a:t>Easterly trades pile up warm water in the Western Pacific</a:t>
            </a:r>
            <a:endParaRPr lang="en-US" altLang="en-US" sz="1600" b="0" dirty="0">
              <a:latin typeface="Arial" panose="020B0604020202020204" pitchFamily="34" charset="0"/>
              <a:cs typeface="Arial" panose="020B0604020202020204" pitchFamily="34" charset="0"/>
            </a:endParaRPr>
          </a:p>
        </p:txBody>
      </p:sp>
      <p:pic>
        <p:nvPicPr>
          <p:cNvPr id="10" name="Picture 6" descr="GFDL_enso_schematic">
            <a:extLst>
              <a:ext uri="{FF2B5EF4-FFF2-40B4-BE49-F238E27FC236}">
                <a16:creationId xmlns:a16="http://schemas.microsoft.com/office/drawing/2014/main" id="{B27A4624-DB7F-4786-8862-4A7F3E515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883920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4">
            <a:extLst>
              <a:ext uri="{FF2B5EF4-FFF2-40B4-BE49-F238E27FC236}">
                <a16:creationId xmlns:a16="http://schemas.microsoft.com/office/drawing/2014/main" id="{C59B1515-C5A3-4A75-8277-88E42FD216FB}"/>
              </a:ext>
            </a:extLst>
          </p:cNvPr>
          <p:cNvSpPr txBox="1">
            <a:spLocks noChangeArrowheads="1"/>
          </p:cNvSpPr>
          <p:nvPr/>
        </p:nvSpPr>
        <p:spPr bwMode="auto">
          <a:xfrm>
            <a:off x="6477000" y="1981200"/>
            <a:ext cx="23622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600" b="0">
                <a:latin typeface="Arial" panose="020B0604020202020204" pitchFamily="34" charset="0"/>
                <a:cs typeface="Arial" panose="020B0604020202020204" pitchFamily="34" charset="0"/>
              </a:rPr>
              <a:t>Ramal subsidente de la circulación de Walker resalta estabilidad en el Pacífico oriental</a:t>
            </a:r>
          </a:p>
        </p:txBody>
      </p:sp>
      <p:grpSp>
        <p:nvGrpSpPr>
          <p:cNvPr id="15" name="Group 16">
            <a:extLst>
              <a:ext uri="{FF2B5EF4-FFF2-40B4-BE49-F238E27FC236}">
                <a16:creationId xmlns:a16="http://schemas.microsoft.com/office/drawing/2014/main" id="{4E882463-2431-44CE-BA08-D64C270B0017}"/>
              </a:ext>
            </a:extLst>
          </p:cNvPr>
          <p:cNvGrpSpPr>
            <a:grpSpLocks/>
          </p:cNvGrpSpPr>
          <p:nvPr/>
        </p:nvGrpSpPr>
        <p:grpSpPr bwMode="auto">
          <a:xfrm>
            <a:off x="0" y="1747520"/>
            <a:ext cx="9144000" cy="5181600"/>
            <a:chOff x="0" y="1056"/>
            <a:chExt cx="5760" cy="3264"/>
          </a:xfrm>
        </p:grpSpPr>
        <p:grpSp>
          <p:nvGrpSpPr>
            <p:cNvPr id="16" name="Group 11">
              <a:extLst>
                <a:ext uri="{FF2B5EF4-FFF2-40B4-BE49-F238E27FC236}">
                  <a16:creationId xmlns:a16="http://schemas.microsoft.com/office/drawing/2014/main" id="{DDAF7DBE-C41E-4DBC-8FF4-4F28B046E3E0}"/>
                </a:ext>
              </a:extLst>
            </p:cNvPr>
            <p:cNvGrpSpPr>
              <a:grpSpLocks/>
            </p:cNvGrpSpPr>
            <p:nvPr/>
          </p:nvGrpSpPr>
          <p:grpSpPr bwMode="auto">
            <a:xfrm>
              <a:off x="0" y="1056"/>
              <a:ext cx="5760" cy="3264"/>
              <a:chOff x="0" y="1056"/>
              <a:chExt cx="5760" cy="3264"/>
            </a:xfrm>
          </p:grpSpPr>
          <p:sp>
            <p:nvSpPr>
              <p:cNvPr id="19" name="Rectangle 9">
                <a:extLst>
                  <a:ext uri="{FF2B5EF4-FFF2-40B4-BE49-F238E27FC236}">
                    <a16:creationId xmlns:a16="http://schemas.microsoft.com/office/drawing/2014/main" id="{6636F47C-509D-4FDD-AEA1-9373D25A5195}"/>
                  </a:ext>
                </a:extLst>
              </p:cNvPr>
              <p:cNvSpPr>
                <a:spLocks noChangeArrowheads="1"/>
              </p:cNvSpPr>
              <p:nvPr/>
            </p:nvSpPr>
            <p:spPr bwMode="auto">
              <a:xfrm>
                <a:off x="3936" y="1056"/>
                <a:ext cx="1824" cy="32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 name="Rectangle 10">
                <a:extLst>
                  <a:ext uri="{FF2B5EF4-FFF2-40B4-BE49-F238E27FC236}">
                    <a16:creationId xmlns:a16="http://schemas.microsoft.com/office/drawing/2014/main" id="{D9C55972-D36E-42C7-A277-A395F07CD09C}"/>
                  </a:ext>
                </a:extLst>
              </p:cNvPr>
              <p:cNvSpPr>
                <a:spLocks noChangeArrowheads="1"/>
              </p:cNvSpPr>
              <p:nvPr/>
            </p:nvSpPr>
            <p:spPr bwMode="auto">
              <a:xfrm>
                <a:off x="0" y="2688"/>
                <a:ext cx="1680" cy="4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sp>
          <p:nvSpPr>
            <p:cNvPr id="17" name="Rectangle 14">
              <a:extLst>
                <a:ext uri="{FF2B5EF4-FFF2-40B4-BE49-F238E27FC236}">
                  <a16:creationId xmlns:a16="http://schemas.microsoft.com/office/drawing/2014/main" id="{3397566E-FB90-419B-85C9-B436DEA1F48C}"/>
                </a:ext>
              </a:extLst>
            </p:cNvPr>
            <p:cNvSpPr>
              <a:spLocks noChangeArrowheads="1"/>
            </p:cNvSpPr>
            <p:nvPr/>
          </p:nvSpPr>
          <p:spPr bwMode="auto">
            <a:xfrm>
              <a:off x="0" y="2688"/>
              <a:ext cx="3312" cy="16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 name="Rectangle 15">
              <a:extLst>
                <a:ext uri="{FF2B5EF4-FFF2-40B4-BE49-F238E27FC236}">
                  <a16:creationId xmlns:a16="http://schemas.microsoft.com/office/drawing/2014/main" id="{1CF24F1A-0776-45F7-B430-B1CD22DF1D00}"/>
                </a:ext>
              </a:extLst>
            </p:cNvPr>
            <p:cNvSpPr>
              <a:spLocks noChangeArrowheads="1"/>
            </p:cNvSpPr>
            <p:nvPr/>
          </p:nvSpPr>
          <p:spPr bwMode="auto">
            <a:xfrm>
              <a:off x="1872" y="2928"/>
              <a:ext cx="3312" cy="13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pic>
        <p:nvPicPr>
          <p:cNvPr id="21" name="Picture 13" descr="NormalConditionsPacific">
            <a:extLst>
              <a:ext uri="{FF2B5EF4-FFF2-40B4-BE49-F238E27FC236}">
                <a16:creationId xmlns:a16="http://schemas.microsoft.com/office/drawing/2014/main" id="{F67D08E0-FD46-482F-9F93-DCC903BAA3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4468813"/>
            <a:ext cx="5181600"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Line 17">
            <a:extLst>
              <a:ext uri="{FF2B5EF4-FFF2-40B4-BE49-F238E27FC236}">
                <a16:creationId xmlns:a16="http://schemas.microsoft.com/office/drawing/2014/main" id="{F86EA6CC-B77C-4C2C-B3DD-B7BC4A20F398}"/>
              </a:ext>
            </a:extLst>
          </p:cNvPr>
          <p:cNvSpPr>
            <a:spLocks noChangeShapeType="1"/>
          </p:cNvSpPr>
          <p:nvPr/>
        </p:nvSpPr>
        <p:spPr bwMode="auto">
          <a:xfrm>
            <a:off x="6324600" y="4419600"/>
            <a:ext cx="1905000" cy="167640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TextBox 4">
            <a:extLst>
              <a:ext uri="{FF2B5EF4-FFF2-40B4-BE49-F238E27FC236}">
                <a16:creationId xmlns:a16="http://schemas.microsoft.com/office/drawing/2014/main" id="{1A654DB1-191B-459B-BF79-9DA3390F870F}"/>
              </a:ext>
            </a:extLst>
          </p:cNvPr>
          <p:cNvSpPr txBox="1">
            <a:spLocks noChangeArrowheads="1"/>
          </p:cNvSpPr>
          <p:nvPr/>
        </p:nvSpPr>
        <p:spPr bwMode="auto">
          <a:xfrm>
            <a:off x="228600" y="5554663"/>
            <a:ext cx="33528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Char char="•"/>
            </a:pPr>
            <a:r>
              <a:rPr lang="en-US" altLang="en-US" sz="1600" b="0" dirty="0">
                <a:latin typeface="Arial" panose="020B0604020202020204" pitchFamily="34" charset="0"/>
                <a:cs typeface="Arial" panose="020B0604020202020204" pitchFamily="34" charset="0"/>
              </a:rPr>
              <a:t> Higher sea level and deeper thermocline in Western Pacific.</a:t>
            </a:r>
          </a:p>
        </p:txBody>
      </p:sp>
      <p:sp>
        <p:nvSpPr>
          <p:cNvPr id="25" name="TextBox 4">
            <a:extLst>
              <a:ext uri="{FF2B5EF4-FFF2-40B4-BE49-F238E27FC236}">
                <a16:creationId xmlns:a16="http://schemas.microsoft.com/office/drawing/2014/main" id="{EF09A44E-095C-49DE-A4D9-B6FA778E59B4}"/>
              </a:ext>
            </a:extLst>
          </p:cNvPr>
          <p:cNvSpPr txBox="1">
            <a:spLocks noChangeArrowheads="1"/>
          </p:cNvSpPr>
          <p:nvPr/>
        </p:nvSpPr>
        <p:spPr bwMode="auto">
          <a:xfrm>
            <a:off x="4343400" y="5965256"/>
            <a:ext cx="19050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600" b="0" dirty="0">
                <a:solidFill>
                  <a:schemeClr val="bg1"/>
                </a:solidFill>
                <a:latin typeface="Arial" panose="020B0604020202020204" pitchFamily="34" charset="0"/>
                <a:cs typeface="Arial" panose="020B0604020202020204" pitchFamily="34" charset="0"/>
              </a:rPr>
              <a:t>Warm Pool</a:t>
            </a:r>
          </a:p>
        </p:txBody>
      </p:sp>
      <p:sp>
        <p:nvSpPr>
          <p:cNvPr id="26" name="TextBox 4">
            <a:extLst>
              <a:ext uri="{FF2B5EF4-FFF2-40B4-BE49-F238E27FC236}">
                <a16:creationId xmlns:a16="http://schemas.microsoft.com/office/drawing/2014/main" id="{BCBBC50A-1CC1-4768-A94F-999B5ED5A29F}"/>
              </a:ext>
            </a:extLst>
          </p:cNvPr>
          <p:cNvSpPr txBox="1">
            <a:spLocks noChangeArrowheads="1"/>
          </p:cNvSpPr>
          <p:nvPr/>
        </p:nvSpPr>
        <p:spPr bwMode="auto">
          <a:xfrm rot="21009532">
            <a:off x="7239000" y="6324600"/>
            <a:ext cx="14478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600" b="0" dirty="0">
                <a:solidFill>
                  <a:schemeClr val="bg1"/>
                </a:solidFill>
                <a:latin typeface="Arial" panose="020B0604020202020204" pitchFamily="34" charset="0"/>
                <a:cs typeface="Arial" panose="020B0604020202020204" pitchFamily="34" charset="0"/>
              </a:rPr>
              <a:t>Cool water</a:t>
            </a:r>
          </a:p>
        </p:txBody>
      </p:sp>
      <p:sp>
        <p:nvSpPr>
          <p:cNvPr id="27" name="TextBox 4">
            <a:extLst>
              <a:ext uri="{FF2B5EF4-FFF2-40B4-BE49-F238E27FC236}">
                <a16:creationId xmlns:a16="http://schemas.microsoft.com/office/drawing/2014/main" id="{0EE4579B-457E-4B38-8C01-3060ACB7A91E}"/>
              </a:ext>
            </a:extLst>
          </p:cNvPr>
          <p:cNvSpPr txBox="1">
            <a:spLocks noChangeArrowheads="1"/>
          </p:cNvSpPr>
          <p:nvPr/>
        </p:nvSpPr>
        <p:spPr bwMode="auto">
          <a:xfrm rot="21183115">
            <a:off x="6019800" y="6172200"/>
            <a:ext cx="14478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600" b="0" dirty="0">
                <a:solidFill>
                  <a:schemeClr val="bg1"/>
                </a:solidFill>
                <a:latin typeface="Arial" panose="020B0604020202020204" pitchFamily="34" charset="0"/>
                <a:cs typeface="Arial" panose="020B0604020202020204" pitchFamily="34" charset="0"/>
              </a:rPr>
              <a:t>Thermocline</a:t>
            </a:r>
          </a:p>
        </p:txBody>
      </p:sp>
      <p:sp>
        <p:nvSpPr>
          <p:cNvPr id="28" name="TextBox 4">
            <a:extLst>
              <a:ext uri="{FF2B5EF4-FFF2-40B4-BE49-F238E27FC236}">
                <a16:creationId xmlns:a16="http://schemas.microsoft.com/office/drawing/2014/main" id="{8C5E7AF9-ACC1-4F87-BF5C-2024318F4178}"/>
              </a:ext>
            </a:extLst>
          </p:cNvPr>
          <p:cNvSpPr txBox="1">
            <a:spLocks noChangeArrowheads="1"/>
          </p:cNvSpPr>
          <p:nvPr/>
        </p:nvSpPr>
        <p:spPr bwMode="auto">
          <a:xfrm>
            <a:off x="5181600" y="3886200"/>
            <a:ext cx="1447800" cy="5355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600" b="0" dirty="0">
                <a:solidFill>
                  <a:srgbClr val="008000"/>
                </a:solidFill>
                <a:latin typeface="Arial" panose="020B0604020202020204" pitchFamily="34" charset="0"/>
                <a:cs typeface="Arial" panose="020B0604020202020204" pitchFamily="34" charset="0"/>
              </a:rPr>
              <a:t>Ekman Upwelling</a:t>
            </a:r>
          </a:p>
        </p:txBody>
      </p:sp>
      <p:sp>
        <p:nvSpPr>
          <p:cNvPr id="29" name="TextBox 4">
            <a:extLst>
              <a:ext uri="{FF2B5EF4-FFF2-40B4-BE49-F238E27FC236}">
                <a16:creationId xmlns:a16="http://schemas.microsoft.com/office/drawing/2014/main" id="{0664C102-8900-47C9-B33D-675350BD1954}"/>
              </a:ext>
            </a:extLst>
          </p:cNvPr>
          <p:cNvSpPr txBox="1">
            <a:spLocks noChangeArrowheads="1"/>
          </p:cNvSpPr>
          <p:nvPr/>
        </p:nvSpPr>
        <p:spPr bwMode="auto">
          <a:xfrm rot="16200000">
            <a:off x="3020219" y="5609432"/>
            <a:ext cx="19050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400" b="0">
                <a:solidFill>
                  <a:schemeClr val="bg1"/>
                </a:solidFill>
                <a:latin typeface="Arial" panose="020B0604020202020204" pitchFamily="34" charset="0"/>
                <a:cs typeface="Arial" panose="020B0604020202020204" pitchFamily="34" charset="0"/>
              </a:rPr>
              <a:t>Indonesia</a:t>
            </a:r>
          </a:p>
        </p:txBody>
      </p:sp>
      <p:sp>
        <p:nvSpPr>
          <p:cNvPr id="30" name="TextBox 4">
            <a:extLst>
              <a:ext uri="{FF2B5EF4-FFF2-40B4-BE49-F238E27FC236}">
                <a16:creationId xmlns:a16="http://schemas.microsoft.com/office/drawing/2014/main" id="{9289CF3A-C31A-473C-A698-B773A800AECB}"/>
              </a:ext>
            </a:extLst>
          </p:cNvPr>
          <p:cNvSpPr txBox="1">
            <a:spLocks noChangeArrowheads="1"/>
          </p:cNvSpPr>
          <p:nvPr/>
        </p:nvSpPr>
        <p:spPr bwMode="auto">
          <a:xfrm rot="16200000">
            <a:off x="7723982" y="5687218"/>
            <a:ext cx="19050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400" b="0">
                <a:solidFill>
                  <a:schemeClr val="bg1"/>
                </a:solidFill>
                <a:latin typeface="Arial" panose="020B0604020202020204" pitchFamily="34" charset="0"/>
                <a:cs typeface="Arial" panose="020B0604020202020204" pitchFamily="34" charset="0"/>
              </a:rPr>
              <a:t>Sudamérica</a:t>
            </a:r>
          </a:p>
        </p:txBody>
      </p:sp>
      <p:sp>
        <p:nvSpPr>
          <p:cNvPr id="31" name="TextBox 4">
            <a:extLst>
              <a:ext uri="{FF2B5EF4-FFF2-40B4-BE49-F238E27FC236}">
                <a16:creationId xmlns:a16="http://schemas.microsoft.com/office/drawing/2014/main" id="{1F51650C-DFD0-4526-AC0A-C0AD12D464F3}"/>
              </a:ext>
            </a:extLst>
          </p:cNvPr>
          <p:cNvSpPr txBox="1">
            <a:spLocks noChangeArrowheads="1"/>
          </p:cNvSpPr>
          <p:nvPr/>
        </p:nvSpPr>
        <p:spPr bwMode="auto">
          <a:xfrm>
            <a:off x="6471920" y="2320132"/>
            <a:ext cx="358648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600" dirty="0">
                <a:latin typeface="Arial" panose="020B0604020202020204" pitchFamily="34" charset="0"/>
                <a:cs typeface="Arial" panose="020B0604020202020204" pitchFamily="34" charset="0"/>
              </a:rPr>
              <a:t>WALKER CIRCULATION</a:t>
            </a:r>
          </a:p>
          <a:p>
            <a:pPr eaLnBrk="1" hangingPunct="1">
              <a:lnSpc>
                <a:spcPct val="90000"/>
              </a:lnSpc>
              <a:spcBef>
                <a:spcPct val="0"/>
              </a:spcBef>
              <a:buFontTx/>
              <a:buNone/>
            </a:pPr>
            <a:r>
              <a:rPr lang="en-US" altLang="en-US" sz="1600" b="0" dirty="0">
                <a:latin typeface="Arial" panose="020B0604020202020204" pitchFamily="34" charset="0"/>
                <a:cs typeface="Arial" panose="020B0604020202020204" pitchFamily="34" charset="0"/>
              </a:rPr>
              <a:t>Subsiding branch of the Walker circulation enhances stability over the Eastern Pacific</a:t>
            </a:r>
          </a:p>
        </p:txBody>
      </p:sp>
      <p:sp>
        <p:nvSpPr>
          <p:cNvPr id="32" name="TextBox 4">
            <a:extLst>
              <a:ext uri="{FF2B5EF4-FFF2-40B4-BE49-F238E27FC236}">
                <a16:creationId xmlns:a16="http://schemas.microsoft.com/office/drawing/2014/main" id="{1272E91D-6582-4EE2-A72A-DF7FA1F17A5D}"/>
              </a:ext>
            </a:extLst>
          </p:cNvPr>
          <p:cNvSpPr txBox="1">
            <a:spLocks noChangeArrowheads="1"/>
          </p:cNvSpPr>
          <p:nvPr/>
        </p:nvSpPr>
        <p:spPr bwMode="auto">
          <a:xfrm>
            <a:off x="76200" y="5326063"/>
            <a:ext cx="35052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600" dirty="0">
                <a:latin typeface="Arial" panose="020B0604020202020204" pitchFamily="34" charset="0"/>
                <a:cs typeface="Arial" panose="020B0604020202020204" pitchFamily="34" charset="0"/>
              </a:rPr>
              <a:t>SEA LEVEL AND THERMOCLINE</a:t>
            </a:r>
          </a:p>
        </p:txBody>
      </p:sp>
      <p:sp>
        <p:nvSpPr>
          <p:cNvPr id="33" name="TextBox 4">
            <a:extLst>
              <a:ext uri="{FF2B5EF4-FFF2-40B4-BE49-F238E27FC236}">
                <a16:creationId xmlns:a16="http://schemas.microsoft.com/office/drawing/2014/main" id="{BAF65AD7-F68C-4A84-9363-63FFA3E55C6E}"/>
              </a:ext>
            </a:extLst>
          </p:cNvPr>
          <p:cNvSpPr txBox="1">
            <a:spLocks noChangeArrowheads="1"/>
          </p:cNvSpPr>
          <p:nvPr/>
        </p:nvSpPr>
        <p:spPr bwMode="auto">
          <a:xfrm rot="207755">
            <a:off x="4122506" y="5690961"/>
            <a:ext cx="19050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600" b="0" dirty="0">
                <a:solidFill>
                  <a:schemeClr val="bg1"/>
                </a:solidFill>
                <a:latin typeface="Arial" panose="020B0604020202020204" pitchFamily="34" charset="0"/>
                <a:cs typeface="Arial" panose="020B0604020202020204" pitchFamily="34" charset="0"/>
              </a:rPr>
              <a:t>Higher sea level</a:t>
            </a:r>
          </a:p>
        </p:txBody>
      </p:sp>
      <p:sp>
        <p:nvSpPr>
          <p:cNvPr id="34" name="TextBox 4">
            <a:extLst>
              <a:ext uri="{FF2B5EF4-FFF2-40B4-BE49-F238E27FC236}">
                <a16:creationId xmlns:a16="http://schemas.microsoft.com/office/drawing/2014/main" id="{AD3E9B2B-C12F-4047-8557-5998CAB8DD1E}"/>
              </a:ext>
            </a:extLst>
          </p:cNvPr>
          <p:cNvSpPr txBox="1">
            <a:spLocks noChangeArrowheads="1"/>
          </p:cNvSpPr>
          <p:nvPr/>
        </p:nvSpPr>
        <p:spPr bwMode="auto">
          <a:xfrm>
            <a:off x="4991100" y="1016475"/>
            <a:ext cx="597408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600" dirty="0">
                <a:latin typeface="Arial" panose="020B0604020202020204" pitchFamily="34" charset="0"/>
                <a:cs typeface="Arial" panose="020B0604020202020204" pitchFamily="34" charset="0"/>
              </a:rPr>
              <a:t>COOL WATER</a:t>
            </a:r>
          </a:p>
          <a:p>
            <a:pPr eaLnBrk="1" hangingPunct="1">
              <a:lnSpc>
                <a:spcPct val="90000"/>
              </a:lnSpc>
              <a:spcBef>
                <a:spcPct val="0"/>
              </a:spcBef>
              <a:buFontTx/>
              <a:buNone/>
            </a:pPr>
            <a:r>
              <a:rPr lang="en-US" altLang="en-US" sz="1600" b="0" dirty="0">
                <a:latin typeface="Arial" panose="020B0604020202020204" pitchFamily="34" charset="0"/>
                <a:cs typeface="Arial" panose="020B0604020202020204" pitchFamily="34" charset="0"/>
              </a:rPr>
              <a:t>Trades transport cool waters from the south (Humboldt current) along South America, as well as cool waters from coastal upwelling. They favor equatorial upwelling.</a:t>
            </a:r>
          </a:p>
        </p:txBody>
      </p:sp>
    </p:spTree>
    <p:extLst>
      <p:ext uri="{BB962C8B-B14F-4D97-AF65-F5344CB8AC3E}">
        <p14:creationId xmlns:p14="http://schemas.microsoft.com/office/powerpoint/2010/main" val="1633552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4">
            <a:extLst>
              <a:ext uri="{FF2B5EF4-FFF2-40B4-BE49-F238E27FC236}">
                <a16:creationId xmlns:a16="http://schemas.microsoft.com/office/drawing/2014/main" id="{35F4A96C-EB85-4F35-BB6A-D7768E340FF7}"/>
              </a:ext>
            </a:extLst>
          </p:cNvPr>
          <p:cNvSpPr txBox="1">
            <a:spLocks noChangeArrowheads="1"/>
          </p:cNvSpPr>
          <p:nvPr/>
        </p:nvSpPr>
        <p:spPr bwMode="auto">
          <a:xfrm>
            <a:off x="4351836" y="-8483"/>
            <a:ext cx="348832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latin typeface="Arial" panose="020B0604020202020204" pitchFamily="34" charset="0"/>
                <a:cs typeface="Arial" panose="020B0604020202020204" pitchFamily="34" charset="0"/>
              </a:rPr>
              <a:t>Warm ENSO</a:t>
            </a:r>
          </a:p>
        </p:txBody>
      </p:sp>
      <p:pic>
        <p:nvPicPr>
          <p:cNvPr id="5123" name="Picture 4" descr="GFDL_enso_schematic">
            <a:extLst>
              <a:ext uri="{FF2B5EF4-FFF2-40B4-BE49-F238E27FC236}">
                <a16:creationId xmlns:a16="http://schemas.microsoft.com/office/drawing/2014/main" id="{6C6C2506-962B-46A1-BAA8-50CDEBE2B1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1482"/>
          <a:stretch/>
        </p:blipFill>
        <p:spPr bwMode="auto">
          <a:xfrm>
            <a:off x="5029200" y="1219200"/>
            <a:ext cx="5638711"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4">
            <a:extLst>
              <a:ext uri="{FF2B5EF4-FFF2-40B4-BE49-F238E27FC236}">
                <a16:creationId xmlns:a16="http://schemas.microsoft.com/office/drawing/2014/main" id="{53CEC21C-6073-4AD3-91C6-59FF2C765B36}"/>
              </a:ext>
            </a:extLst>
          </p:cNvPr>
          <p:cNvSpPr txBox="1">
            <a:spLocks noChangeArrowheads="1"/>
          </p:cNvSpPr>
          <p:nvPr/>
        </p:nvSpPr>
        <p:spPr bwMode="auto">
          <a:xfrm rot="16200000">
            <a:off x="4544219" y="5609432"/>
            <a:ext cx="19050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400">
                <a:solidFill>
                  <a:schemeClr val="bg1"/>
                </a:solidFill>
                <a:latin typeface="Arial" panose="020B0604020202020204" pitchFamily="34" charset="0"/>
                <a:cs typeface="Arial" panose="020B0604020202020204" pitchFamily="34" charset="0"/>
              </a:rPr>
              <a:t>Indonesia</a:t>
            </a:r>
          </a:p>
        </p:txBody>
      </p:sp>
      <p:pic>
        <p:nvPicPr>
          <p:cNvPr id="5125" name="Picture 26" descr="NormalConditionsPacific">
            <a:extLst>
              <a:ext uri="{FF2B5EF4-FFF2-40B4-BE49-F238E27FC236}">
                <a16:creationId xmlns:a16="http://schemas.microsoft.com/office/drawing/2014/main" id="{AFF90718-FDD2-4492-B16E-4E28F213F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319214"/>
            <a:ext cx="4724400" cy="2109787"/>
          </a:xfrm>
          <a:prstGeom prst="rect">
            <a:avLst/>
          </a:prstGeom>
          <a:noFill/>
          <a:ln w="9525">
            <a:solidFill>
              <a:srgbClr val="ADADAD"/>
            </a:solidFill>
            <a:miter lim="800000"/>
            <a:headEnd/>
            <a:tailEnd/>
          </a:ln>
          <a:extLst>
            <a:ext uri="{909E8E84-426E-40DD-AFC4-6F175D3DCCD1}">
              <a14:hiddenFill xmlns:a14="http://schemas.microsoft.com/office/drawing/2010/main">
                <a:solidFill>
                  <a:srgbClr val="FFFFFF"/>
                </a:solidFill>
              </a14:hiddenFill>
            </a:ext>
          </a:extLst>
        </p:spPr>
      </p:pic>
      <p:sp>
        <p:nvSpPr>
          <p:cNvPr id="5126" name="Rectangle 28">
            <a:extLst>
              <a:ext uri="{FF2B5EF4-FFF2-40B4-BE49-F238E27FC236}">
                <a16:creationId xmlns:a16="http://schemas.microsoft.com/office/drawing/2014/main" id="{C4877729-224A-465D-AD50-433CB245E7DF}"/>
              </a:ext>
            </a:extLst>
          </p:cNvPr>
          <p:cNvSpPr>
            <a:spLocks noChangeArrowheads="1"/>
          </p:cNvSpPr>
          <p:nvPr/>
        </p:nvSpPr>
        <p:spPr bwMode="auto">
          <a:xfrm>
            <a:off x="4724400" y="3581400"/>
            <a:ext cx="25908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5127" name="Picture 27" descr="ElNinoConditionsPacific">
            <a:extLst>
              <a:ext uri="{FF2B5EF4-FFF2-40B4-BE49-F238E27FC236}">
                <a16:creationId xmlns:a16="http://schemas.microsoft.com/office/drawing/2014/main" id="{486E9A9E-2076-4E94-BC63-9FB09B9920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640138"/>
            <a:ext cx="4724400" cy="2151062"/>
          </a:xfrm>
          <a:prstGeom prst="rect">
            <a:avLst/>
          </a:prstGeom>
          <a:noFill/>
          <a:ln w="9525">
            <a:solidFill>
              <a:srgbClr val="ADADAD"/>
            </a:solidFill>
            <a:miter lim="800000"/>
            <a:headEnd/>
            <a:tailEnd/>
          </a:ln>
          <a:extLst>
            <a:ext uri="{909E8E84-426E-40DD-AFC4-6F175D3DCCD1}">
              <a14:hiddenFill xmlns:a14="http://schemas.microsoft.com/office/drawing/2010/main">
                <a:solidFill>
                  <a:srgbClr val="FFFFFF"/>
                </a:solidFill>
              </a14:hiddenFill>
            </a:ext>
          </a:extLst>
        </p:spPr>
      </p:pic>
      <p:sp>
        <p:nvSpPr>
          <p:cNvPr id="5128" name="TextBox 4">
            <a:extLst>
              <a:ext uri="{FF2B5EF4-FFF2-40B4-BE49-F238E27FC236}">
                <a16:creationId xmlns:a16="http://schemas.microsoft.com/office/drawing/2014/main" id="{F25958E0-83DF-421E-BBBE-69D5CE9E10C1}"/>
              </a:ext>
            </a:extLst>
          </p:cNvPr>
          <p:cNvSpPr txBox="1">
            <a:spLocks noChangeArrowheads="1"/>
          </p:cNvSpPr>
          <p:nvPr/>
        </p:nvSpPr>
        <p:spPr bwMode="auto">
          <a:xfrm>
            <a:off x="2747963" y="974725"/>
            <a:ext cx="23489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Normal: Asimetrías</a:t>
            </a:r>
          </a:p>
        </p:txBody>
      </p:sp>
      <p:sp>
        <p:nvSpPr>
          <p:cNvPr id="5130" name="TextBox 4">
            <a:extLst>
              <a:ext uri="{FF2B5EF4-FFF2-40B4-BE49-F238E27FC236}">
                <a16:creationId xmlns:a16="http://schemas.microsoft.com/office/drawing/2014/main" id="{52931B95-2FEF-4526-BB8C-9BE029A47633}"/>
              </a:ext>
            </a:extLst>
          </p:cNvPr>
          <p:cNvSpPr txBox="1">
            <a:spLocks noChangeArrowheads="1"/>
          </p:cNvSpPr>
          <p:nvPr/>
        </p:nvSpPr>
        <p:spPr bwMode="auto">
          <a:xfrm rot="20560680">
            <a:off x="4648200" y="2819400"/>
            <a:ext cx="14478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600">
                <a:solidFill>
                  <a:schemeClr val="bg1"/>
                </a:solidFill>
                <a:latin typeface="Arial" panose="020B0604020202020204" pitchFamily="34" charset="0"/>
                <a:cs typeface="Arial" panose="020B0604020202020204" pitchFamily="34" charset="0"/>
              </a:rPr>
              <a:t>Afloramiento</a:t>
            </a:r>
          </a:p>
        </p:txBody>
      </p:sp>
      <p:sp>
        <p:nvSpPr>
          <p:cNvPr id="5131" name="TextBox 4">
            <a:extLst>
              <a:ext uri="{FF2B5EF4-FFF2-40B4-BE49-F238E27FC236}">
                <a16:creationId xmlns:a16="http://schemas.microsoft.com/office/drawing/2014/main" id="{A2C1A08C-78FF-4946-97C2-205C0D5BAF16}"/>
              </a:ext>
            </a:extLst>
          </p:cNvPr>
          <p:cNvSpPr txBox="1">
            <a:spLocks noChangeArrowheads="1"/>
          </p:cNvSpPr>
          <p:nvPr/>
        </p:nvSpPr>
        <p:spPr bwMode="auto">
          <a:xfrm rot="242669">
            <a:off x="1828800" y="2430464"/>
            <a:ext cx="19050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600">
                <a:solidFill>
                  <a:schemeClr val="bg1"/>
                </a:solidFill>
                <a:latin typeface="Arial" panose="020B0604020202020204" pitchFamily="34" charset="0"/>
                <a:cs typeface="Arial" panose="020B0604020202020204" pitchFamily="34" charset="0"/>
              </a:rPr>
              <a:t>Nivel del mar alto</a:t>
            </a:r>
          </a:p>
        </p:txBody>
      </p:sp>
      <p:sp>
        <p:nvSpPr>
          <p:cNvPr id="5132" name="TextBox 4">
            <a:extLst>
              <a:ext uri="{FF2B5EF4-FFF2-40B4-BE49-F238E27FC236}">
                <a16:creationId xmlns:a16="http://schemas.microsoft.com/office/drawing/2014/main" id="{5F9B7CB1-423D-4005-8F95-E5B7DD8BFC26}"/>
              </a:ext>
            </a:extLst>
          </p:cNvPr>
          <p:cNvSpPr txBox="1">
            <a:spLocks noChangeArrowheads="1"/>
          </p:cNvSpPr>
          <p:nvPr/>
        </p:nvSpPr>
        <p:spPr bwMode="auto">
          <a:xfrm rot="21428539">
            <a:off x="1905000" y="2963864"/>
            <a:ext cx="2293938"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600">
                <a:solidFill>
                  <a:schemeClr val="bg1"/>
                </a:solidFill>
                <a:latin typeface="Arial" panose="020B0604020202020204" pitchFamily="34" charset="0"/>
                <a:cs typeface="Arial" panose="020B0604020202020204" pitchFamily="34" charset="0"/>
              </a:rPr>
              <a:t>Termoclina profunda</a:t>
            </a:r>
          </a:p>
        </p:txBody>
      </p:sp>
      <p:sp>
        <p:nvSpPr>
          <p:cNvPr id="5134" name="TextBox 4">
            <a:extLst>
              <a:ext uri="{FF2B5EF4-FFF2-40B4-BE49-F238E27FC236}">
                <a16:creationId xmlns:a16="http://schemas.microsoft.com/office/drawing/2014/main" id="{5B67E19E-13D7-4588-988A-6A3F1AF6A8CF}"/>
              </a:ext>
            </a:extLst>
          </p:cNvPr>
          <p:cNvSpPr txBox="1">
            <a:spLocks noChangeArrowheads="1"/>
          </p:cNvSpPr>
          <p:nvPr/>
        </p:nvSpPr>
        <p:spPr bwMode="auto">
          <a:xfrm>
            <a:off x="4564064" y="2201863"/>
            <a:ext cx="2293937"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400">
                <a:latin typeface="Arial" panose="020B0604020202020204" pitchFamily="34" charset="0"/>
                <a:cs typeface="Arial" panose="020B0604020202020204" pitchFamily="34" charset="0"/>
              </a:rPr>
              <a:t>Alisios fuertes</a:t>
            </a:r>
          </a:p>
        </p:txBody>
      </p:sp>
      <p:sp>
        <p:nvSpPr>
          <p:cNvPr id="5135" name="TextBox 4">
            <a:extLst>
              <a:ext uri="{FF2B5EF4-FFF2-40B4-BE49-F238E27FC236}">
                <a16:creationId xmlns:a16="http://schemas.microsoft.com/office/drawing/2014/main" id="{919A9CD9-CD06-41F2-8B26-1D7C856848F8}"/>
              </a:ext>
            </a:extLst>
          </p:cNvPr>
          <p:cNvSpPr txBox="1">
            <a:spLocks noChangeArrowheads="1"/>
          </p:cNvSpPr>
          <p:nvPr/>
        </p:nvSpPr>
        <p:spPr bwMode="auto">
          <a:xfrm>
            <a:off x="3802064" y="1600201"/>
            <a:ext cx="2293937"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400">
                <a:latin typeface="Arial" panose="020B0604020202020204" pitchFamily="34" charset="0"/>
                <a:cs typeface="Arial" panose="020B0604020202020204" pitchFamily="34" charset="0"/>
              </a:rPr>
              <a:t>Subsidencia Generalizada</a:t>
            </a:r>
          </a:p>
        </p:txBody>
      </p:sp>
      <p:sp>
        <p:nvSpPr>
          <p:cNvPr id="5136" name="TextBox 4">
            <a:extLst>
              <a:ext uri="{FF2B5EF4-FFF2-40B4-BE49-F238E27FC236}">
                <a16:creationId xmlns:a16="http://schemas.microsoft.com/office/drawing/2014/main" id="{895D1B8F-056A-436F-A6D2-495C27AC2F1E}"/>
              </a:ext>
            </a:extLst>
          </p:cNvPr>
          <p:cNvSpPr txBox="1">
            <a:spLocks noChangeArrowheads="1"/>
          </p:cNvSpPr>
          <p:nvPr/>
        </p:nvSpPr>
        <p:spPr bwMode="auto">
          <a:xfrm rot="18792605">
            <a:off x="1399382" y="3934619"/>
            <a:ext cx="14478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400">
                <a:latin typeface="Arial" panose="020B0604020202020204" pitchFamily="34" charset="0"/>
                <a:cs typeface="Arial" panose="020B0604020202020204" pitchFamily="34" charset="0"/>
              </a:rPr>
              <a:t>Subsidencia</a:t>
            </a:r>
          </a:p>
        </p:txBody>
      </p:sp>
      <p:sp>
        <p:nvSpPr>
          <p:cNvPr id="5137" name="TextBox 4">
            <a:extLst>
              <a:ext uri="{FF2B5EF4-FFF2-40B4-BE49-F238E27FC236}">
                <a16:creationId xmlns:a16="http://schemas.microsoft.com/office/drawing/2014/main" id="{157C7827-C75F-442F-A209-7B656761651B}"/>
              </a:ext>
            </a:extLst>
          </p:cNvPr>
          <p:cNvSpPr txBox="1">
            <a:spLocks noChangeArrowheads="1"/>
          </p:cNvSpPr>
          <p:nvPr/>
        </p:nvSpPr>
        <p:spPr bwMode="auto">
          <a:xfrm>
            <a:off x="1752600" y="1752601"/>
            <a:ext cx="11430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400">
                <a:latin typeface="Arial" panose="020B0604020202020204" pitchFamily="34" charset="0"/>
                <a:cs typeface="Arial" panose="020B0604020202020204" pitchFamily="34" charset="0"/>
              </a:rPr>
              <a:t>Convección</a:t>
            </a:r>
          </a:p>
        </p:txBody>
      </p:sp>
      <p:sp>
        <p:nvSpPr>
          <p:cNvPr id="5138" name="TextBox 4">
            <a:extLst>
              <a:ext uri="{FF2B5EF4-FFF2-40B4-BE49-F238E27FC236}">
                <a16:creationId xmlns:a16="http://schemas.microsoft.com/office/drawing/2014/main" id="{5E34EF3F-BD3E-4743-82DA-52FF1BF0DC99}"/>
              </a:ext>
            </a:extLst>
          </p:cNvPr>
          <p:cNvSpPr txBox="1">
            <a:spLocks noChangeArrowheads="1"/>
          </p:cNvSpPr>
          <p:nvPr/>
        </p:nvSpPr>
        <p:spPr bwMode="auto">
          <a:xfrm>
            <a:off x="3276600" y="4135438"/>
            <a:ext cx="11430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400">
                <a:latin typeface="Arial" panose="020B0604020202020204" pitchFamily="34" charset="0"/>
                <a:cs typeface="Arial" panose="020B0604020202020204" pitchFamily="34" charset="0"/>
              </a:rPr>
              <a:t>Convección</a:t>
            </a:r>
          </a:p>
        </p:txBody>
      </p:sp>
      <p:sp>
        <p:nvSpPr>
          <p:cNvPr id="5139" name="TextBox 4">
            <a:extLst>
              <a:ext uri="{FF2B5EF4-FFF2-40B4-BE49-F238E27FC236}">
                <a16:creationId xmlns:a16="http://schemas.microsoft.com/office/drawing/2014/main" id="{E3DB6B5B-A90A-440C-8ADF-21E6A302F021}"/>
              </a:ext>
            </a:extLst>
          </p:cNvPr>
          <p:cNvSpPr txBox="1">
            <a:spLocks noChangeArrowheads="1"/>
          </p:cNvSpPr>
          <p:nvPr/>
        </p:nvSpPr>
        <p:spPr bwMode="auto">
          <a:xfrm rot="16200000">
            <a:off x="5285582" y="4087019"/>
            <a:ext cx="11430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400">
                <a:latin typeface="Arial" panose="020B0604020202020204" pitchFamily="34" charset="0"/>
                <a:cs typeface="Arial" panose="020B0604020202020204" pitchFamily="34" charset="0"/>
              </a:rPr>
              <a:t>Convección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017296-26D6-4E0F-A203-2E41F7B2D554}"/>
              </a:ext>
            </a:extLst>
          </p:cNvPr>
          <p:cNvSpPr/>
          <p:nvPr/>
        </p:nvSpPr>
        <p:spPr>
          <a:xfrm>
            <a:off x="0" y="0"/>
            <a:ext cx="12192000" cy="6858000"/>
          </a:xfrm>
          <a:prstGeom prst="rect">
            <a:avLst/>
          </a:prstGeom>
          <a:solidFill>
            <a:srgbClr val="502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5D101CC-2564-4BCC-ABCF-0E40F47701FA}"/>
              </a:ext>
            </a:extLst>
          </p:cNvPr>
          <p:cNvSpPr txBox="1"/>
          <p:nvPr/>
        </p:nvSpPr>
        <p:spPr>
          <a:xfrm>
            <a:off x="0" y="376133"/>
            <a:ext cx="6079981" cy="1361911"/>
          </a:xfrm>
          <a:prstGeom prst="rect">
            <a:avLst/>
          </a:prstGeom>
          <a:noFill/>
        </p:spPr>
        <p:txBody>
          <a:bodyPr wrap="square">
            <a:spAutoFit/>
          </a:bodyPr>
          <a:lstStyle/>
          <a:p>
            <a:pPr algn="ctr">
              <a:spcAft>
                <a:spcPts val="300"/>
              </a:spcAft>
            </a:pP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The Monthly Sessions</a:t>
            </a:r>
          </a:p>
          <a:p>
            <a:pPr algn="ctr">
              <a:spcAft>
                <a:spcPts val="300"/>
              </a:spcAft>
            </a:pPr>
            <a:endPar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B53234ED-89BA-4161-939A-998ECA829C9F}"/>
              </a:ext>
            </a:extLst>
          </p:cNvPr>
          <p:cNvSpPr txBox="1"/>
          <p:nvPr/>
        </p:nvSpPr>
        <p:spPr>
          <a:xfrm>
            <a:off x="362857" y="1738044"/>
            <a:ext cx="5717124" cy="4031873"/>
          </a:xfrm>
          <a:prstGeom prst="rect">
            <a:avLst/>
          </a:prstGeom>
          <a:noFill/>
        </p:spPr>
        <p:txBody>
          <a:bodyPr wrap="square">
            <a:spAutoFit/>
          </a:bodyPr>
          <a:lstStyle/>
          <a:p>
            <a:pPr rtl="0">
              <a:spcBef>
                <a:spcPts val="0"/>
              </a:spcBef>
              <a:spcAft>
                <a:spcPts val="1800"/>
              </a:spcAft>
            </a:pPr>
            <a:r>
              <a:rPr lang="en-US" sz="2800" b="1" i="0" u="none" strike="noStrike" dirty="0">
                <a:solidFill>
                  <a:schemeClr val="bg1"/>
                </a:solidFill>
                <a:effectLst/>
                <a:latin typeface="Segoe UI" panose="020B0502040204020203" pitchFamily="34" charset="0"/>
                <a:cs typeface="Segoe UI" panose="020B0502040204020203" pitchFamily="34" charset="0"/>
              </a:rPr>
              <a:t>A typical session includes:</a:t>
            </a:r>
            <a:endParaRPr lang="en-US" sz="2400" b="0" dirty="0">
              <a:solidFill>
                <a:schemeClr val="bg1"/>
              </a:solidFill>
              <a:effectLst/>
              <a:latin typeface="Segoe UI" panose="020B0502040204020203" pitchFamily="34" charset="0"/>
              <a:cs typeface="Segoe UI" panose="020B0502040204020203" pitchFamily="34" charset="0"/>
            </a:endParaRPr>
          </a:p>
          <a:p>
            <a:pPr marL="342900" indent="-342900" fontAlgn="base">
              <a:spcAft>
                <a:spcPts val="1800"/>
              </a:spcAft>
              <a:buFont typeface="Arial" panose="020B0604020202020204" pitchFamily="34" charset="0"/>
              <a:buChar char="•"/>
            </a:pPr>
            <a:r>
              <a:rPr lang="en-US" sz="2400" b="0" i="0" u="none" strike="noStrike" dirty="0">
                <a:solidFill>
                  <a:srgbClr val="FFFFFF"/>
                </a:solidFill>
                <a:effectLst/>
                <a:latin typeface="Segoe UI" panose="020B0502040204020203" pitchFamily="34" charset="0"/>
                <a:cs typeface="Segoe UI" panose="020B0502040204020203" pitchFamily="34" charset="0"/>
              </a:rPr>
              <a:t>Climate overview (Climate Aspects and Indices)</a:t>
            </a:r>
          </a:p>
          <a:p>
            <a:pPr marL="342900" indent="-342900" fontAlgn="base">
              <a:spcAft>
                <a:spcPts val="1800"/>
              </a:spcAft>
              <a:buFont typeface="Arial" panose="020B0604020202020204" pitchFamily="34" charset="0"/>
              <a:buChar char="•"/>
            </a:pPr>
            <a:r>
              <a:rPr lang="en-US" sz="2400" b="0" i="0" u="none" strike="noStrike" dirty="0">
                <a:solidFill>
                  <a:srgbClr val="FFFFFF"/>
                </a:solidFill>
                <a:effectLst/>
                <a:latin typeface="Segoe UI" panose="020B0502040204020203" pitchFamily="34" charset="0"/>
                <a:cs typeface="Segoe UI" panose="020B0502040204020203" pitchFamily="34" charset="0"/>
              </a:rPr>
              <a:t>Discussion of current weather</a:t>
            </a:r>
            <a:endParaRPr lang="en-US" sz="2400" b="0" i="0" u="none" strike="noStrike" dirty="0">
              <a:solidFill>
                <a:srgbClr val="FFFF00"/>
              </a:solidFill>
              <a:effectLst/>
              <a:latin typeface="Segoe UI" panose="020B0502040204020203" pitchFamily="34" charset="0"/>
              <a:cs typeface="Segoe UI" panose="020B0502040204020203" pitchFamily="34" charset="0"/>
            </a:endParaRPr>
          </a:p>
          <a:p>
            <a:pPr marL="342900" indent="-342900" rtl="0" fontAlgn="base">
              <a:spcBef>
                <a:spcPts val="0"/>
              </a:spcBef>
              <a:spcAft>
                <a:spcPts val="1800"/>
              </a:spcAft>
              <a:buFont typeface="Arial" panose="020B0604020202020204" pitchFamily="34" charset="0"/>
              <a:buChar char="•"/>
            </a:pPr>
            <a:r>
              <a:rPr lang="en-US" sz="2400" b="0" i="0" u="none" strike="noStrike" dirty="0">
                <a:solidFill>
                  <a:srgbClr val="FFFFFF"/>
                </a:solidFill>
                <a:effectLst/>
                <a:latin typeface="Segoe UI" panose="020B0502040204020203" pitchFamily="34" charset="0"/>
                <a:cs typeface="Segoe UI" panose="020B0502040204020203" pitchFamily="34" charset="0"/>
              </a:rPr>
              <a:t>Review of significant weather events that occurred during the past month</a:t>
            </a:r>
            <a:endParaRPr lang="en-US" sz="2400" b="0" i="0" u="none" strike="noStrike" dirty="0">
              <a:solidFill>
                <a:srgbClr val="FFFF00"/>
              </a:solidFill>
              <a:effectLst/>
              <a:latin typeface="Segoe UI" panose="020B0502040204020203" pitchFamily="34" charset="0"/>
              <a:cs typeface="Segoe UI" panose="020B0502040204020203" pitchFamily="34" charset="0"/>
            </a:endParaRPr>
          </a:p>
          <a:p>
            <a:pPr marL="342900" indent="-342900" rtl="0" fontAlgn="base">
              <a:spcBef>
                <a:spcPts val="0"/>
              </a:spcBef>
              <a:spcAft>
                <a:spcPts val="1800"/>
              </a:spcAft>
              <a:buFont typeface="Arial" panose="020B0604020202020204" pitchFamily="34" charset="0"/>
              <a:buChar char="•"/>
            </a:pPr>
            <a:r>
              <a:rPr lang="en-US" sz="2400" b="0" i="0" u="none" strike="noStrike" dirty="0">
                <a:solidFill>
                  <a:srgbClr val="FFFFFF"/>
                </a:solidFill>
                <a:effectLst/>
                <a:latin typeface="Segoe UI" panose="020B0502040204020203" pitchFamily="34" charset="0"/>
                <a:cs typeface="Segoe UI" panose="020B0502040204020203" pitchFamily="34" charset="0"/>
              </a:rPr>
              <a:t>Participant input on local and regional weather, and questions.</a:t>
            </a:r>
            <a:endParaRPr lang="en-US" sz="2400" b="0" i="0" u="none" strike="noStrike" dirty="0">
              <a:solidFill>
                <a:srgbClr val="FFFF00"/>
              </a:solidFill>
              <a:effectLst/>
              <a:latin typeface="Segoe UI" panose="020B0502040204020203" pitchFamily="34" charset="0"/>
              <a:cs typeface="Segoe UI" panose="020B0502040204020203" pitchFamily="34" charset="0"/>
            </a:endParaRPr>
          </a:p>
        </p:txBody>
      </p:sp>
      <p:pic>
        <p:nvPicPr>
          <p:cNvPr id="7170" name="Picture 2">
            <a:extLst>
              <a:ext uri="{FF2B5EF4-FFF2-40B4-BE49-F238E27FC236}">
                <a16:creationId xmlns:a16="http://schemas.microsoft.com/office/drawing/2014/main" id="{847F551F-E2C2-4F32-A4CE-17A742C4F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7888" y="285376"/>
            <a:ext cx="5471883" cy="312951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DFEAD693-39AE-4466-86A2-05E9536D0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7888" y="3538713"/>
            <a:ext cx="5471883" cy="3319287"/>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64CC7A0A-2B95-4324-AE56-88F9119AF634}"/>
              </a:ext>
            </a:extLst>
          </p:cNvPr>
          <p:cNvSpPr/>
          <p:nvPr/>
        </p:nvSpPr>
        <p:spPr>
          <a:xfrm rot="10800000">
            <a:off x="5426838" y="2461326"/>
            <a:ext cx="1016000" cy="638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656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2628900" y="580440"/>
            <a:ext cx="7890075" cy="646331"/>
          </a:xfrm>
          <a:prstGeom prst="rect">
            <a:avLst/>
          </a:prstGeom>
          <a:noFill/>
        </p:spPr>
        <p:txBody>
          <a:bodyPr wrap="square">
            <a:spAutoFit/>
          </a:bodyPr>
          <a:lstStyle/>
          <a:p>
            <a:pPr>
              <a:spcAft>
                <a:spcPts val="300"/>
              </a:spcAft>
            </a:pPr>
            <a:r>
              <a:rPr lang="en-US" sz="3600" b="1" dirty="0">
                <a:latin typeface="Segoe UI Semibold" panose="020B0702040204020203" pitchFamily="34" charset="0"/>
                <a:ea typeface="Verdana" panose="020B0604030504040204" pitchFamily="34" charset="0"/>
                <a:cs typeface="Segoe UI Semibold" panose="020B0702040204020203" pitchFamily="34" charset="0"/>
              </a:rPr>
              <a:t>Ocean-Atmospheric Coupling</a:t>
            </a:r>
          </a:p>
        </p:txBody>
      </p:sp>
      <p:sp>
        <p:nvSpPr>
          <p:cNvPr id="36" name="TextBox 4">
            <a:extLst>
              <a:ext uri="{FF2B5EF4-FFF2-40B4-BE49-F238E27FC236}">
                <a16:creationId xmlns:a16="http://schemas.microsoft.com/office/drawing/2014/main" id="{A971C79E-614B-4DAF-BB09-948A719D308C}"/>
              </a:ext>
            </a:extLst>
          </p:cNvPr>
          <p:cNvSpPr txBox="1">
            <a:spLocks noChangeArrowheads="1"/>
          </p:cNvSpPr>
          <p:nvPr/>
        </p:nvSpPr>
        <p:spPr bwMode="auto">
          <a:xfrm>
            <a:off x="1866900" y="2057400"/>
            <a:ext cx="822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0" dirty="0">
                <a:latin typeface="Arial" panose="020B0604020202020204" pitchFamily="34" charset="0"/>
                <a:cs typeface="Arial" panose="020B0604020202020204" pitchFamily="34" charset="0"/>
              </a:rPr>
              <a:t>Occurs via interactions between surface winds and the ocean surface:</a:t>
            </a:r>
          </a:p>
        </p:txBody>
      </p:sp>
      <p:sp>
        <p:nvSpPr>
          <p:cNvPr id="37" name="TextBox 4">
            <a:extLst>
              <a:ext uri="{FF2B5EF4-FFF2-40B4-BE49-F238E27FC236}">
                <a16:creationId xmlns:a16="http://schemas.microsoft.com/office/drawing/2014/main" id="{C07498DC-4812-490B-BE4E-D1731E2D3493}"/>
              </a:ext>
            </a:extLst>
          </p:cNvPr>
          <p:cNvSpPr txBox="1">
            <a:spLocks noChangeArrowheads="1"/>
          </p:cNvSpPr>
          <p:nvPr/>
        </p:nvSpPr>
        <p:spPr bwMode="auto">
          <a:xfrm>
            <a:off x="2628900" y="2987675"/>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2400" b="0" dirty="0">
                <a:latin typeface="Arial" panose="020B0604020202020204" pitchFamily="34" charset="0"/>
                <a:cs typeface="Arial" panose="020B0604020202020204" pitchFamily="34" charset="0"/>
              </a:rPr>
              <a:t>Winds push currents</a:t>
            </a:r>
          </a:p>
        </p:txBody>
      </p:sp>
      <p:sp>
        <p:nvSpPr>
          <p:cNvPr id="38" name="TextBox 4">
            <a:extLst>
              <a:ext uri="{FF2B5EF4-FFF2-40B4-BE49-F238E27FC236}">
                <a16:creationId xmlns:a16="http://schemas.microsoft.com/office/drawing/2014/main" id="{B679757E-E4B0-4D55-9875-5C0D5A80FE2E}"/>
              </a:ext>
            </a:extLst>
          </p:cNvPr>
          <p:cNvSpPr txBox="1">
            <a:spLocks noChangeArrowheads="1"/>
          </p:cNvSpPr>
          <p:nvPr/>
        </p:nvSpPr>
        <p:spPr bwMode="auto">
          <a:xfrm>
            <a:off x="2628900" y="35052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2400" b="0" dirty="0">
                <a:latin typeface="Arial" panose="020B0604020202020204" pitchFamily="34" charset="0"/>
                <a:cs typeface="Arial" panose="020B0604020202020204" pitchFamily="34" charset="0"/>
              </a:rPr>
              <a:t>Currents redistribute water masses</a:t>
            </a:r>
          </a:p>
        </p:txBody>
      </p:sp>
      <p:sp>
        <p:nvSpPr>
          <p:cNvPr id="39" name="TextBox 4">
            <a:extLst>
              <a:ext uri="{FF2B5EF4-FFF2-40B4-BE49-F238E27FC236}">
                <a16:creationId xmlns:a16="http://schemas.microsoft.com/office/drawing/2014/main" id="{0B2A5455-6772-4794-BB2E-95163A299736}"/>
              </a:ext>
            </a:extLst>
          </p:cNvPr>
          <p:cNvSpPr txBox="1">
            <a:spLocks noChangeArrowheads="1"/>
          </p:cNvSpPr>
          <p:nvPr/>
        </p:nvSpPr>
        <p:spPr bwMode="auto">
          <a:xfrm>
            <a:off x="2628900" y="4038600"/>
            <a:ext cx="762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2400" dirty="0">
                <a:latin typeface="Arial" panose="020B0604020202020204" pitchFamily="34" charset="0"/>
                <a:cs typeface="Arial" panose="020B0604020202020204" pitchFamily="34" charset="0"/>
              </a:rPr>
              <a:t>The superficial temperature (SST) of water masses modifies atmospheric circulations</a:t>
            </a:r>
            <a:endParaRPr lang="en-US" altLang="en-US" sz="2400" b="0" dirty="0">
              <a:latin typeface="Arial" panose="020B0604020202020204" pitchFamily="34" charset="0"/>
              <a:cs typeface="Arial" panose="020B0604020202020204" pitchFamily="34" charset="0"/>
            </a:endParaRPr>
          </a:p>
        </p:txBody>
      </p:sp>
      <p:sp>
        <p:nvSpPr>
          <p:cNvPr id="40" name="AutoShape 8">
            <a:extLst>
              <a:ext uri="{FF2B5EF4-FFF2-40B4-BE49-F238E27FC236}">
                <a16:creationId xmlns:a16="http://schemas.microsoft.com/office/drawing/2014/main" id="{AE301422-9CE8-407D-B317-8666E592F78F}"/>
              </a:ext>
            </a:extLst>
          </p:cNvPr>
          <p:cNvSpPr>
            <a:spLocks noChangeArrowheads="1"/>
          </p:cNvSpPr>
          <p:nvPr/>
        </p:nvSpPr>
        <p:spPr bwMode="auto">
          <a:xfrm rot="16200000">
            <a:off x="1828800" y="3390900"/>
            <a:ext cx="1447800" cy="1066800"/>
          </a:xfrm>
          <a:custGeom>
            <a:avLst/>
            <a:gdLst>
              <a:gd name="T0" fmla="*/ 684421 w 21600"/>
              <a:gd name="T1" fmla="*/ 790 h 21600"/>
              <a:gd name="T2" fmla="*/ 74535 w 21600"/>
              <a:gd name="T3" fmla="*/ 533400 h 21600"/>
              <a:gd name="T4" fmla="*/ 692531 w 21600"/>
              <a:gd name="T5" fmla="*/ 110434 h 21600"/>
              <a:gd name="T6" fmla="*/ 1623346 w 21600"/>
              <a:gd name="T7" fmla="*/ 460848 h 21600"/>
              <a:gd name="T8" fmla="*/ 1397127 w 21600"/>
              <a:gd name="T9" fmla="*/ 668479 h 21600"/>
              <a:gd name="T10" fmla="*/ 1115409 w 21600"/>
              <a:gd name="T11" fmla="*/ 501791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325" y="9867"/>
                </a:moveTo>
                <a:cubicBezTo>
                  <a:pt x="18849" y="5517"/>
                  <a:pt x="15175" y="2224"/>
                  <a:pt x="10800" y="2224"/>
                </a:cubicBezTo>
                <a:cubicBezTo>
                  <a:pt x="6063" y="2224"/>
                  <a:pt x="2224" y="6063"/>
                  <a:pt x="2224" y="10800"/>
                </a:cubicBezTo>
                <a:lnTo>
                  <a:pt x="0" y="10800"/>
                </a:lnTo>
                <a:cubicBezTo>
                  <a:pt x="0" y="4835"/>
                  <a:pt x="4835" y="0"/>
                  <a:pt x="10800" y="0"/>
                </a:cubicBezTo>
                <a:cubicBezTo>
                  <a:pt x="16309" y="0"/>
                  <a:pt x="20936" y="4147"/>
                  <a:pt x="21535" y="9625"/>
                </a:cubicBezTo>
                <a:lnTo>
                  <a:pt x="24219" y="9331"/>
                </a:lnTo>
                <a:lnTo>
                  <a:pt x="20844" y="13535"/>
                </a:lnTo>
                <a:lnTo>
                  <a:pt x="16641" y="10160"/>
                </a:lnTo>
                <a:lnTo>
                  <a:pt x="19325" y="9867"/>
                </a:lnTo>
                <a:close/>
              </a:path>
            </a:pathLst>
          </a:cu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07587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4">
            <a:extLst>
              <a:ext uri="{FF2B5EF4-FFF2-40B4-BE49-F238E27FC236}">
                <a16:creationId xmlns:a16="http://schemas.microsoft.com/office/drawing/2014/main" id="{38EB140A-B88B-44F0-BF6D-E4081D647685}"/>
              </a:ext>
            </a:extLst>
          </p:cNvPr>
          <p:cNvSpPr txBox="1">
            <a:spLocks noChangeArrowheads="1"/>
          </p:cNvSpPr>
          <p:nvPr/>
        </p:nvSpPr>
        <p:spPr bwMode="auto">
          <a:xfrm>
            <a:off x="2209484" y="176036"/>
            <a:ext cx="84611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latin typeface="Arial" panose="020B0604020202020204" pitchFamily="34" charset="0"/>
                <a:cs typeface="Arial" panose="020B0604020202020204" pitchFamily="34" charset="0"/>
              </a:rPr>
              <a:t>Oceanic Kelvin Wave Mechanism </a:t>
            </a:r>
          </a:p>
        </p:txBody>
      </p:sp>
      <p:pic>
        <p:nvPicPr>
          <p:cNvPr id="37891" name="Picture 3" descr="output_XWJgth">
            <a:extLst>
              <a:ext uri="{FF2B5EF4-FFF2-40B4-BE49-F238E27FC236}">
                <a16:creationId xmlns:a16="http://schemas.microsoft.com/office/drawing/2014/main" id="{E15672A1-464B-401A-8753-93215AC64BC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5961" y="970281"/>
            <a:ext cx="4276725"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CE38D10-B380-4A36-B1B7-D61E52BBC9A6}"/>
              </a:ext>
            </a:extLst>
          </p:cNvPr>
          <p:cNvPicPr>
            <a:picLocks noChangeAspect="1"/>
          </p:cNvPicPr>
          <p:nvPr/>
        </p:nvPicPr>
        <p:blipFill>
          <a:blip r:embed="rId4"/>
          <a:stretch>
            <a:fillRect/>
          </a:stretch>
        </p:blipFill>
        <p:spPr>
          <a:xfrm>
            <a:off x="5765443" y="3636558"/>
            <a:ext cx="5464782" cy="2776308"/>
          </a:xfrm>
          <a:prstGeom prst="rect">
            <a:avLst/>
          </a:prstGeom>
        </p:spPr>
      </p:pic>
      <p:sp>
        <p:nvSpPr>
          <p:cNvPr id="5" name="TextBox 4">
            <a:extLst>
              <a:ext uri="{FF2B5EF4-FFF2-40B4-BE49-F238E27FC236}">
                <a16:creationId xmlns:a16="http://schemas.microsoft.com/office/drawing/2014/main" id="{2A064893-7FCA-4C26-BD37-784027DA5398}"/>
              </a:ext>
            </a:extLst>
          </p:cNvPr>
          <p:cNvSpPr txBox="1"/>
          <p:nvPr/>
        </p:nvSpPr>
        <p:spPr>
          <a:xfrm>
            <a:off x="5300073" y="1143001"/>
            <a:ext cx="6195966" cy="2836674"/>
          </a:xfrm>
          <a:prstGeom prst="rect">
            <a:avLst/>
          </a:prstGeom>
          <a:noFill/>
        </p:spPr>
        <p:txBody>
          <a:bodyPr wrap="square">
            <a:spAutoFit/>
          </a:bodyPr>
          <a:lstStyle/>
          <a:p>
            <a:pPr marL="342900" indent="-342900">
              <a:spcAft>
                <a:spcPts val="1800"/>
              </a:spcAft>
              <a:buFont typeface="Arial" panose="020B0604020202020204" pitchFamily="34" charset="0"/>
              <a:buChar char="•"/>
            </a:pPr>
            <a:r>
              <a:rPr lang="en-US" sz="2000" dirty="0">
                <a:latin typeface="Segoe UI Semilight" panose="020B0402040204020203" pitchFamily="34" charset="0"/>
                <a:ea typeface="Verdana" panose="020B0604030504040204" pitchFamily="34" charset="0"/>
                <a:cs typeface="Segoe UI Semilight" panose="020B0402040204020203" pitchFamily="34" charset="0"/>
              </a:rPr>
              <a:t>Westerly wind bursts generate convergence when interacting with easterly trades</a:t>
            </a:r>
          </a:p>
          <a:p>
            <a:pPr marL="342900" indent="-342900">
              <a:spcAft>
                <a:spcPts val="1800"/>
              </a:spcAft>
              <a:buFont typeface="Arial" panose="020B0604020202020204" pitchFamily="34" charset="0"/>
              <a:buChar char="•"/>
            </a:pPr>
            <a:r>
              <a:rPr lang="en-US" sz="2000" dirty="0">
                <a:latin typeface="Segoe UI Semilight" panose="020B0402040204020203" pitchFamily="34" charset="0"/>
                <a:ea typeface="Verdana" panose="020B0604030504040204" pitchFamily="34" charset="0"/>
                <a:cs typeface="Segoe UI Semilight" panose="020B0402040204020203" pitchFamily="34" charset="0"/>
              </a:rPr>
              <a:t>Currents converge too, and generate a perturbation that propagates eastward along the equator</a:t>
            </a:r>
          </a:p>
          <a:p>
            <a:pPr marL="342900" indent="-342900">
              <a:spcAft>
                <a:spcPts val="1800"/>
              </a:spcAft>
              <a:buFont typeface="Arial" panose="020B0604020202020204" pitchFamily="34" charset="0"/>
              <a:buChar char="•"/>
            </a:pPr>
            <a:r>
              <a:rPr lang="en-US" sz="2000" dirty="0">
                <a:latin typeface="Segoe UI Semilight" panose="020B0402040204020203" pitchFamily="34" charset="0"/>
                <a:ea typeface="Verdana" panose="020B0604030504040204" pitchFamily="34" charset="0"/>
                <a:cs typeface="Segoe UI Semilight" panose="020B0402040204020203" pitchFamily="34" charset="0"/>
              </a:rPr>
              <a:t>This reflects in changes in sea-level and the depth of the thermocline.</a:t>
            </a:r>
          </a:p>
          <a:p>
            <a:pPr marL="342900" indent="-342900">
              <a:spcAft>
                <a:spcPts val="1800"/>
              </a:spcAft>
              <a:buFont typeface="Arial" panose="020B0604020202020204" pitchFamily="34" charset="0"/>
              <a:buChar char="•"/>
            </a:pPr>
            <a:endParaRPr lang="en-US" sz="2000" baseline="30000" dirty="0">
              <a:latin typeface="Segoe UI Semilight" panose="020B0402040204020203" pitchFamily="34" charset="0"/>
              <a:ea typeface="Verdana" panose="020B0604030504040204" pitchFamily="34" charset="0"/>
              <a:cs typeface="Segoe UI Semilight" panose="020B0402040204020203"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4">
            <a:extLst>
              <a:ext uri="{FF2B5EF4-FFF2-40B4-BE49-F238E27FC236}">
                <a16:creationId xmlns:a16="http://schemas.microsoft.com/office/drawing/2014/main" id="{38EB140A-B88B-44F0-BF6D-E4081D647685}"/>
              </a:ext>
            </a:extLst>
          </p:cNvPr>
          <p:cNvSpPr txBox="1">
            <a:spLocks noChangeArrowheads="1"/>
          </p:cNvSpPr>
          <p:nvPr/>
        </p:nvSpPr>
        <p:spPr bwMode="auto">
          <a:xfrm>
            <a:off x="2471450" y="351533"/>
            <a:ext cx="72491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latin typeface="Arial" panose="020B0604020202020204" pitchFamily="34" charset="0"/>
                <a:cs typeface="Arial" panose="020B0604020202020204" pitchFamily="34" charset="0"/>
              </a:rPr>
              <a:t>Evolution of the 1997 El Niño</a:t>
            </a:r>
          </a:p>
        </p:txBody>
      </p:sp>
      <p:sp>
        <p:nvSpPr>
          <p:cNvPr id="5" name="TextBox 4">
            <a:extLst>
              <a:ext uri="{FF2B5EF4-FFF2-40B4-BE49-F238E27FC236}">
                <a16:creationId xmlns:a16="http://schemas.microsoft.com/office/drawing/2014/main" id="{2A064893-7FCA-4C26-BD37-784027DA5398}"/>
              </a:ext>
            </a:extLst>
          </p:cNvPr>
          <p:cNvSpPr txBox="1"/>
          <p:nvPr/>
        </p:nvSpPr>
        <p:spPr>
          <a:xfrm>
            <a:off x="372473" y="1689734"/>
            <a:ext cx="3246138" cy="3221395"/>
          </a:xfrm>
          <a:prstGeom prst="rect">
            <a:avLst/>
          </a:prstGeom>
          <a:noFill/>
        </p:spPr>
        <p:txBody>
          <a:bodyPr wrap="square">
            <a:spAutoFit/>
          </a:bodyPr>
          <a:lstStyle/>
          <a:p>
            <a:pPr marL="342900" indent="-342900">
              <a:spcAft>
                <a:spcPts val="1800"/>
              </a:spcAft>
              <a:buFont typeface="Arial" panose="020B0604020202020204" pitchFamily="34" charset="0"/>
              <a:buChar char="•"/>
            </a:pPr>
            <a:r>
              <a:rPr lang="en-US" sz="2000" dirty="0">
                <a:latin typeface="Segoe UI Semilight" panose="020B0402040204020203" pitchFamily="34" charset="0"/>
                <a:ea typeface="Verdana" panose="020B0604030504040204" pitchFamily="34" charset="0"/>
                <a:cs typeface="Segoe UI Semilight" panose="020B0402040204020203" pitchFamily="34" charset="0"/>
              </a:rPr>
              <a:t>Westerly wind bursts induce downwelling Kelvin Waves that reach the South American coast and warm up the ocean.</a:t>
            </a:r>
          </a:p>
          <a:p>
            <a:pPr marL="342900" indent="-342900">
              <a:spcAft>
                <a:spcPts val="1800"/>
              </a:spcAft>
              <a:buFont typeface="Arial" panose="020B0604020202020204" pitchFamily="34" charset="0"/>
              <a:buChar char="•"/>
            </a:pPr>
            <a:r>
              <a:rPr lang="en-US" sz="2000" dirty="0">
                <a:latin typeface="Segoe UI Semilight" panose="020B0402040204020203" pitchFamily="34" charset="0"/>
                <a:ea typeface="Verdana" panose="020B0604030504040204" pitchFamily="34" charset="0"/>
                <a:cs typeface="Segoe UI Semilight" panose="020B0402040204020203" pitchFamily="34" charset="0"/>
              </a:rPr>
              <a:t>Currents distribute warm air masses westward.</a:t>
            </a:r>
          </a:p>
          <a:p>
            <a:pPr marL="342900" indent="-342900">
              <a:spcAft>
                <a:spcPts val="1800"/>
              </a:spcAft>
              <a:buFont typeface="Arial" panose="020B0604020202020204" pitchFamily="34" charset="0"/>
              <a:buChar char="•"/>
            </a:pPr>
            <a:endParaRPr lang="en-US" sz="2000" baseline="30000" dirty="0">
              <a:latin typeface="Segoe UI Semilight" panose="020B0402040204020203" pitchFamily="34" charset="0"/>
              <a:ea typeface="Verdana" panose="020B0604030504040204" pitchFamily="34" charset="0"/>
              <a:cs typeface="Segoe UI Semilight" panose="020B0402040204020203" pitchFamily="34" charset="0"/>
            </a:endParaRPr>
          </a:p>
        </p:txBody>
      </p:sp>
      <p:pic>
        <p:nvPicPr>
          <p:cNvPr id="6" name="Picture 5" descr="http://www.goes-r.gov/users/comet/tropical/textbook_2nd_edition/media/graphics/kelvin_waves_wwb_enso.jpg">
            <a:extLst>
              <a:ext uri="{FF2B5EF4-FFF2-40B4-BE49-F238E27FC236}">
                <a16:creationId xmlns:a16="http://schemas.microsoft.com/office/drawing/2014/main" id="{F2C98644-F64C-4BC6-9AF3-05FFACD09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291" y="1161414"/>
            <a:ext cx="7733556" cy="526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567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4">
            <a:extLst>
              <a:ext uri="{FF2B5EF4-FFF2-40B4-BE49-F238E27FC236}">
                <a16:creationId xmlns:a16="http://schemas.microsoft.com/office/drawing/2014/main" id="{38EB140A-B88B-44F0-BF6D-E4081D647685}"/>
              </a:ext>
            </a:extLst>
          </p:cNvPr>
          <p:cNvSpPr txBox="1">
            <a:spLocks noChangeArrowheads="1"/>
          </p:cNvSpPr>
          <p:nvPr/>
        </p:nvSpPr>
        <p:spPr bwMode="auto">
          <a:xfrm>
            <a:off x="1407761" y="392173"/>
            <a:ext cx="93764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latin typeface="Arial" panose="020B0604020202020204" pitchFamily="34" charset="0"/>
                <a:cs typeface="Arial" panose="020B0604020202020204" pitchFamily="34" charset="0"/>
              </a:rPr>
              <a:t>Kelvin Waves also reflect on sea level</a:t>
            </a:r>
          </a:p>
        </p:txBody>
      </p:sp>
      <p:pic>
        <p:nvPicPr>
          <p:cNvPr id="2" name="Picture 1">
            <a:extLst>
              <a:ext uri="{FF2B5EF4-FFF2-40B4-BE49-F238E27FC236}">
                <a16:creationId xmlns:a16="http://schemas.microsoft.com/office/drawing/2014/main" id="{1E03A9E9-AA28-4640-B175-344AB3E1A71D}"/>
              </a:ext>
            </a:extLst>
          </p:cNvPr>
          <p:cNvPicPr>
            <a:picLocks noChangeAspect="1"/>
          </p:cNvPicPr>
          <p:nvPr/>
        </p:nvPicPr>
        <p:blipFill rotWithShape="1">
          <a:blip r:embed="rId3"/>
          <a:srcRect l="1068"/>
          <a:stretch/>
        </p:blipFill>
        <p:spPr>
          <a:xfrm>
            <a:off x="2743200" y="1100059"/>
            <a:ext cx="6421119" cy="5268795"/>
          </a:xfrm>
          <a:prstGeom prst="rect">
            <a:avLst/>
          </a:prstGeom>
        </p:spPr>
      </p:pic>
    </p:spTree>
    <p:extLst>
      <p:ext uri="{BB962C8B-B14F-4D97-AF65-F5344CB8AC3E}">
        <p14:creationId xmlns:p14="http://schemas.microsoft.com/office/powerpoint/2010/main" val="527170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2651760" y="325219"/>
            <a:ext cx="7531935" cy="646331"/>
          </a:xfrm>
          <a:prstGeom prst="rect">
            <a:avLst/>
          </a:prstGeom>
          <a:noFill/>
        </p:spPr>
        <p:txBody>
          <a:bodyPr wrap="square">
            <a:spAutoFit/>
          </a:bodyPr>
          <a:lstStyle/>
          <a:p>
            <a:pPr>
              <a:spcAft>
                <a:spcPts val="300"/>
              </a:spcAft>
            </a:pPr>
            <a:r>
              <a:rPr lang="en-US" sz="3600" b="1" dirty="0">
                <a:latin typeface="Segoe UI Semibold" panose="020B0702040204020203" pitchFamily="34" charset="0"/>
                <a:ea typeface="Verdana" panose="020B0604030504040204" pitchFamily="34" charset="0"/>
                <a:cs typeface="Segoe UI Semibold" panose="020B0702040204020203" pitchFamily="34" charset="0"/>
              </a:rPr>
              <a:t>Classification and Monitoring</a:t>
            </a:r>
          </a:p>
        </p:txBody>
      </p:sp>
      <p:pic>
        <p:nvPicPr>
          <p:cNvPr id="3" name="Picture 4" descr="http://www.bom.gov.au/climate/enso/indices/oceanic-indices-map.gif">
            <a:extLst>
              <a:ext uri="{FF2B5EF4-FFF2-40B4-BE49-F238E27FC236}">
                <a16:creationId xmlns:a16="http://schemas.microsoft.com/office/drawing/2014/main" id="{2C6FB82D-F4CF-4DE3-9212-1DC2530B3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783" y="1342390"/>
            <a:ext cx="65246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4">
            <a:extLst>
              <a:ext uri="{FF2B5EF4-FFF2-40B4-BE49-F238E27FC236}">
                <a16:creationId xmlns:a16="http://schemas.microsoft.com/office/drawing/2014/main" id="{6C38BBA2-BB72-4DFF-97DE-11F03B4F983B}"/>
              </a:ext>
            </a:extLst>
          </p:cNvPr>
          <p:cNvSpPr txBox="1">
            <a:spLocks noChangeArrowheads="1"/>
          </p:cNvSpPr>
          <p:nvPr/>
        </p:nvSpPr>
        <p:spPr bwMode="auto">
          <a:xfrm>
            <a:off x="772995" y="3862606"/>
            <a:ext cx="4953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0" dirty="0">
                <a:solidFill>
                  <a:srgbClr val="FF0000"/>
                </a:solidFill>
                <a:latin typeface="Arial" panose="020B0604020202020204" pitchFamily="34" charset="0"/>
              </a:rPr>
              <a:t>Niño 3.4:</a:t>
            </a:r>
          </a:p>
          <a:p>
            <a:pPr marL="342900" indent="-342900" eaLnBrk="1" hangingPunct="1">
              <a:spcBef>
                <a:spcPct val="0"/>
              </a:spcBef>
            </a:pPr>
            <a:r>
              <a:rPr lang="en-US" altLang="en-US" sz="2000" b="0" dirty="0">
                <a:solidFill>
                  <a:srgbClr val="FF0000"/>
                </a:solidFill>
                <a:latin typeface="Arial" panose="020B0604020202020204" pitchFamily="34" charset="0"/>
              </a:rPr>
              <a:t>Better predictability</a:t>
            </a:r>
          </a:p>
          <a:p>
            <a:pPr marL="342900" indent="-342900" eaLnBrk="1" hangingPunct="1">
              <a:spcBef>
                <a:spcPct val="0"/>
              </a:spcBef>
            </a:pPr>
            <a:r>
              <a:rPr lang="en-US" altLang="en-US" sz="2000" dirty="0">
                <a:solidFill>
                  <a:srgbClr val="FF0000"/>
                </a:solidFill>
                <a:latin typeface="Arial" panose="020B0604020202020204" pitchFamily="34" charset="0"/>
              </a:rPr>
              <a:t>More influence on global impacts</a:t>
            </a:r>
          </a:p>
          <a:p>
            <a:pPr marL="342900" indent="-342900" eaLnBrk="1" hangingPunct="1">
              <a:spcBef>
                <a:spcPct val="0"/>
              </a:spcBef>
            </a:pPr>
            <a:r>
              <a:rPr lang="en-US" altLang="en-US" sz="2000" dirty="0">
                <a:solidFill>
                  <a:srgbClr val="FF0000"/>
                </a:solidFill>
                <a:latin typeface="Arial" panose="020B0604020202020204" pitchFamily="34" charset="0"/>
              </a:rPr>
              <a:t>CPC/IRI use this region for monitoring and forecasting ENSO.</a:t>
            </a:r>
          </a:p>
          <a:p>
            <a:pPr marL="342900" indent="-342900" eaLnBrk="1" hangingPunct="1">
              <a:spcBef>
                <a:spcPct val="0"/>
              </a:spcBef>
            </a:pPr>
            <a:endParaRPr lang="en-US" altLang="en-US" sz="2000" dirty="0">
              <a:solidFill>
                <a:srgbClr val="FF0000"/>
              </a:solidFill>
              <a:latin typeface="Arial" panose="020B0604020202020204" pitchFamily="34" charset="0"/>
            </a:endParaRPr>
          </a:p>
          <a:p>
            <a:pPr marL="342900" indent="-342900" eaLnBrk="1" hangingPunct="1">
              <a:spcBef>
                <a:spcPct val="0"/>
              </a:spcBef>
            </a:pPr>
            <a:endParaRPr lang="en-US" altLang="en-US" sz="2000" b="0" dirty="0">
              <a:solidFill>
                <a:srgbClr val="FF0000"/>
              </a:solidFill>
              <a:latin typeface="Arial" panose="020B0604020202020204" pitchFamily="34" charset="0"/>
            </a:endParaRPr>
          </a:p>
          <a:p>
            <a:pPr marL="342900" indent="-342900" eaLnBrk="1" hangingPunct="1">
              <a:spcBef>
                <a:spcPct val="0"/>
              </a:spcBef>
            </a:pPr>
            <a:endParaRPr lang="en-US" altLang="en-US" sz="2000" b="0" dirty="0">
              <a:solidFill>
                <a:srgbClr val="FF0000"/>
              </a:solidFill>
              <a:latin typeface="Arial" panose="020B0604020202020204" pitchFamily="34" charset="0"/>
            </a:endParaRPr>
          </a:p>
        </p:txBody>
      </p:sp>
      <p:sp>
        <p:nvSpPr>
          <p:cNvPr id="6" name="TextBox 4">
            <a:extLst>
              <a:ext uri="{FF2B5EF4-FFF2-40B4-BE49-F238E27FC236}">
                <a16:creationId xmlns:a16="http://schemas.microsoft.com/office/drawing/2014/main" id="{D5966ED6-9925-4D0B-8E9E-6875DC59C39E}"/>
              </a:ext>
            </a:extLst>
          </p:cNvPr>
          <p:cNvSpPr txBox="1">
            <a:spLocks noChangeArrowheads="1"/>
          </p:cNvSpPr>
          <p:nvPr/>
        </p:nvSpPr>
        <p:spPr bwMode="auto">
          <a:xfrm>
            <a:off x="7010517" y="4325302"/>
            <a:ext cx="4343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0" dirty="0">
                <a:solidFill>
                  <a:schemeClr val="hlink"/>
                </a:solidFill>
                <a:latin typeface="Arial" panose="020B0604020202020204" pitchFamily="34" charset="0"/>
              </a:rPr>
              <a:t>Niño 1+2:</a:t>
            </a:r>
          </a:p>
          <a:p>
            <a:pPr marL="342900" indent="-342900" eaLnBrk="1" hangingPunct="1">
              <a:spcBef>
                <a:spcPct val="0"/>
              </a:spcBef>
            </a:pPr>
            <a:r>
              <a:rPr lang="en-US" altLang="en-US" sz="2000" dirty="0">
                <a:solidFill>
                  <a:schemeClr val="hlink"/>
                </a:solidFill>
                <a:latin typeface="Arial" panose="020B0604020202020204" pitchFamily="34" charset="0"/>
              </a:rPr>
              <a:t>Affects directly the South American Coast</a:t>
            </a:r>
          </a:p>
          <a:p>
            <a:pPr marL="342900" indent="-342900" eaLnBrk="1" hangingPunct="1">
              <a:spcBef>
                <a:spcPct val="0"/>
              </a:spcBef>
            </a:pPr>
            <a:r>
              <a:rPr lang="en-US" altLang="en-US" sz="2000" dirty="0">
                <a:solidFill>
                  <a:schemeClr val="hlink"/>
                </a:solidFill>
                <a:latin typeface="Arial" panose="020B0604020202020204" pitchFamily="34" charset="0"/>
              </a:rPr>
              <a:t>Of special interest to Ecuador and Peru</a:t>
            </a:r>
          </a:p>
          <a:p>
            <a:pPr marL="342900" indent="-342900" eaLnBrk="1" hangingPunct="1">
              <a:spcBef>
                <a:spcPct val="0"/>
              </a:spcBef>
            </a:pPr>
            <a:r>
              <a:rPr lang="en-US" altLang="en-US" sz="2000" b="0" dirty="0">
                <a:solidFill>
                  <a:schemeClr val="hlink"/>
                </a:solidFill>
                <a:latin typeface="Arial" panose="020B0604020202020204" pitchFamily="34" charset="0"/>
              </a:rPr>
              <a:t>Hard to predic</a:t>
            </a:r>
            <a:r>
              <a:rPr lang="en-US" altLang="en-US" sz="2000" dirty="0">
                <a:solidFill>
                  <a:schemeClr val="hlink"/>
                </a:solidFill>
                <a:latin typeface="Arial" panose="020B0604020202020204" pitchFamily="34" charset="0"/>
              </a:rPr>
              <a:t>t</a:t>
            </a:r>
            <a:endParaRPr lang="en-US" altLang="en-US" sz="2000" b="0" dirty="0">
              <a:solidFill>
                <a:schemeClr val="hlink"/>
              </a:solidFill>
              <a:latin typeface="Arial" panose="020B0604020202020204" pitchFamily="34" charset="0"/>
            </a:endParaRPr>
          </a:p>
        </p:txBody>
      </p:sp>
      <p:sp>
        <p:nvSpPr>
          <p:cNvPr id="7" name="Line 7">
            <a:extLst>
              <a:ext uri="{FF2B5EF4-FFF2-40B4-BE49-F238E27FC236}">
                <a16:creationId xmlns:a16="http://schemas.microsoft.com/office/drawing/2014/main" id="{540E2E74-DA9D-4559-BB33-B6B62ABCCB52}"/>
              </a:ext>
            </a:extLst>
          </p:cNvPr>
          <p:cNvSpPr>
            <a:spLocks noChangeShapeType="1"/>
          </p:cNvSpPr>
          <p:nvPr/>
        </p:nvSpPr>
        <p:spPr bwMode="auto">
          <a:xfrm flipV="1">
            <a:off x="5176520" y="2580640"/>
            <a:ext cx="739975" cy="19812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8">
            <a:extLst>
              <a:ext uri="{FF2B5EF4-FFF2-40B4-BE49-F238E27FC236}">
                <a16:creationId xmlns:a16="http://schemas.microsoft.com/office/drawing/2014/main" id="{F17C352E-BDB8-4C85-9732-53B36F154510}"/>
              </a:ext>
            </a:extLst>
          </p:cNvPr>
          <p:cNvSpPr>
            <a:spLocks noChangeShapeType="1"/>
          </p:cNvSpPr>
          <p:nvPr/>
        </p:nvSpPr>
        <p:spPr bwMode="auto">
          <a:xfrm flipH="1" flipV="1">
            <a:off x="8202494" y="2656840"/>
            <a:ext cx="657025" cy="169164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677293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9D8EC7-D63D-4DC0-A84F-6F369F1A9506}"/>
              </a:ext>
            </a:extLst>
          </p:cNvPr>
          <p:cNvSpPr/>
          <p:nvPr/>
        </p:nvSpPr>
        <p:spPr>
          <a:xfrm>
            <a:off x="5699760" y="1734430"/>
            <a:ext cx="5784487" cy="44120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8A6EB19-6122-4B70-A841-1896693C8250}"/>
              </a:ext>
            </a:extLst>
          </p:cNvPr>
          <p:cNvSpPr txBox="1"/>
          <p:nvPr/>
        </p:nvSpPr>
        <p:spPr>
          <a:xfrm>
            <a:off x="3098800" y="447395"/>
            <a:ext cx="6898640" cy="769441"/>
          </a:xfrm>
          <a:prstGeom prst="rect">
            <a:avLst/>
          </a:prstGeom>
          <a:noFill/>
        </p:spPr>
        <p:txBody>
          <a:bodyPr wrap="square">
            <a:spAutoFit/>
          </a:bodyPr>
          <a:lstStyle/>
          <a:p>
            <a:pPr>
              <a:spcAft>
                <a:spcPts val="300"/>
              </a:spcAft>
            </a:pP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Oceanic Niño Index (ONI)</a:t>
            </a:r>
          </a:p>
        </p:txBody>
      </p:sp>
      <p:sp>
        <p:nvSpPr>
          <p:cNvPr id="9" name="TextBox 8">
            <a:extLst>
              <a:ext uri="{FF2B5EF4-FFF2-40B4-BE49-F238E27FC236}">
                <a16:creationId xmlns:a16="http://schemas.microsoft.com/office/drawing/2014/main" id="{607634E8-78A6-4CE2-BC3C-4795B0475A3F}"/>
              </a:ext>
            </a:extLst>
          </p:cNvPr>
          <p:cNvSpPr txBox="1"/>
          <p:nvPr/>
        </p:nvSpPr>
        <p:spPr>
          <a:xfrm>
            <a:off x="402953" y="1734430"/>
            <a:ext cx="4981847" cy="461665"/>
          </a:xfrm>
          <a:prstGeom prst="rect">
            <a:avLst/>
          </a:prstGeom>
          <a:noFill/>
        </p:spPr>
        <p:txBody>
          <a:bodyPr wrap="square">
            <a:spAutoFit/>
          </a:bodyPr>
          <a:lstStyle/>
          <a:p>
            <a:pPr>
              <a:spcAft>
                <a:spcPts val="600"/>
              </a:spcAft>
            </a:pPr>
            <a:r>
              <a:rPr lang="en-US" sz="24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ONI Calculation:</a:t>
            </a:r>
            <a:endParaRPr lang="en-US" sz="2400" baseline="30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12" name="TextBox 11">
            <a:extLst>
              <a:ext uri="{FF2B5EF4-FFF2-40B4-BE49-F238E27FC236}">
                <a16:creationId xmlns:a16="http://schemas.microsoft.com/office/drawing/2014/main" id="{826163AF-D16D-4A0F-AF91-46DAAF9EA0C3}"/>
              </a:ext>
            </a:extLst>
          </p:cNvPr>
          <p:cNvSpPr txBox="1"/>
          <p:nvPr/>
        </p:nvSpPr>
        <p:spPr>
          <a:xfrm>
            <a:off x="177373" y="6410605"/>
            <a:ext cx="10267107" cy="307777"/>
          </a:xfrm>
          <a:prstGeom prst="rect">
            <a:avLst/>
          </a:prstGeom>
          <a:noFill/>
        </p:spPr>
        <p:txBody>
          <a:bodyPr wrap="square">
            <a:spAutoFit/>
          </a:bodyPr>
          <a:lstStyle/>
          <a:p>
            <a:pPr>
              <a:spcAft>
                <a:spcPts val="1800"/>
              </a:spcAft>
            </a:pPr>
            <a:r>
              <a:rPr lang="en-US" sz="14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Source: https://www.climate.gov/news-features/understanding-climate/climate-variability-oceanic-ni%C3%B1o-index</a:t>
            </a:r>
            <a:endParaRPr lang="en-US" sz="1400" baseline="300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endParaRPr>
          </a:p>
        </p:txBody>
      </p:sp>
      <p:pic>
        <p:nvPicPr>
          <p:cNvPr id="4" name="Picture 3">
            <a:extLst>
              <a:ext uri="{FF2B5EF4-FFF2-40B4-BE49-F238E27FC236}">
                <a16:creationId xmlns:a16="http://schemas.microsoft.com/office/drawing/2014/main" id="{5D2D78B7-09D8-44D0-8890-89232890896D}"/>
              </a:ext>
            </a:extLst>
          </p:cNvPr>
          <p:cNvPicPr>
            <a:picLocks noChangeAspect="1"/>
          </p:cNvPicPr>
          <p:nvPr/>
        </p:nvPicPr>
        <p:blipFill>
          <a:blip r:embed="rId3"/>
          <a:stretch>
            <a:fillRect/>
          </a:stretch>
        </p:blipFill>
        <p:spPr>
          <a:xfrm>
            <a:off x="5791200" y="2196096"/>
            <a:ext cx="5575419" cy="3822862"/>
          </a:xfrm>
          <a:prstGeom prst="rect">
            <a:avLst/>
          </a:prstGeom>
          <a:ln>
            <a:noFill/>
          </a:ln>
        </p:spPr>
      </p:pic>
      <p:sp>
        <p:nvSpPr>
          <p:cNvPr id="10" name="TextBox 9">
            <a:extLst>
              <a:ext uri="{FF2B5EF4-FFF2-40B4-BE49-F238E27FC236}">
                <a16:creationId xmlns:a16="http://schemas.microsoft.com/office/drawing/2014/main" id="{EC4EE1AC-C0CF-4EB7-8853-66C44CA44E56}"/>
              </a:ext>
            </a:extLst>
          </p:cNvPr>
          <p:cNvSpPr txBox="1"/>
          <p:nvPr/>
        </p:nvSpPr>
        <p:spPr>
          <a:xfrm>
            <a:off x="484233" y="2380010"/>
            <a:ext cx="4453527" cy="2554545"/>
          </a:xfrm>
          <a:prstGeom prst="rect">
            <a:avLst/>
          </a:prstGeom>
          <a:noFill/>
        </p:spPr>
        <p:txBody>
          <a:bodyPr wrap="square">
            <a:spAutoFit/>
          </a:bodyPr>
          <a:lstStyle/>
          <a:p>
            <a:pPr marL="342900" indent="-342900">
              <a:buFont typeface="+mj-lt"/>
              <a:buAutoNum type="arabicPeriod"/>
            </a:pPr>
            <a:r>
              <a:rPr lang="en-US" sz="2000" dirty="0">
                <a:solidFill>
                  <a:schemeClr val="bg1"/>
                </a:solidFill>
                <a:latin typeface="Segoe UI" panose="020B0502040204020203" pitchFamily="34" charset="0"/>
                <a:cs typeface="Segoe UI" panose="020B0502040204020203" pitchFamily="34" charset="0"/>
              </a:rPr>
              <a:t>Average the Niño 3.4 region SST for each month.</a:t>
            </a:r>
          </a:p>
          <a:p>
            <a:pPr marL="342900" indent="-342900">
              <a:buFont typeface="+mj-lt"/>
              <a:buAutoNum type="arabicPeriod"/>
            </a:pPr>
            <a:endParaRPr lang="en-US" sz="2000" dirty="0">
              <a:solidFill>
                <a:schemeClr val="bg1"/>
              </a:solidFill>
              <a:latin typeface="Segoe UI" panose="020B0502040204020203" pitchFamily="34" charset="0"/>
              <a:cs typeface="Segoe UI" panose="020B0502040204020203" pitchFamily="34" charset="0"/>
            </a:endParaRPr>
          </a:p>
          <a:p>
            <a:pPr marL="342900" indent="-342900">
              <a:buFont typeface="+mj-lt"/>
              <a:buAutoNum type="arabicPeriod"/>
            </a:pPr>
            <a:r>
              <a:rPr lang="en-US" sz="2000" dirty="0">
                <a:solidFill>
                  <a:schemeClr val="bg1"/>
                </a:solidFill>
                <a:latin typeface="Segoe UI" panose="020B0502040204020203" pitchFamily="34" charset="0"/>
                <a:cs typeface="Segoe UI" panose="020B0502040204020203" pitchFamily="34" charset="0"/>
              </a:rPr>
              <a:t>Average it with values from the previous and following months. </a:t>
            </a:r>
          </a:p>
          <a:p>
            <a:pPr marL="342900" indent="-342900">
              <a:buFont typeface="+mj-lt"/>
              <a:buAutoNum type="arabicPeriod"/>
            </a:pPr>
            <a:endParaRPr lang="en-US" sz="2000" dirty="0">
              <a:solidFill>
                <a:schemeClr val="bg1"/>
              </a:solidFill>
              <a:latin typeface="Segoe UI" panose="020B0502040204020203" pitchFamily="34" charset="0"/>
              <a:cs typeface="Segoe UI" panose="020B0502040204020203" pitchFamily="34" charset="0"/>
            </a:endParaRPr>
          </a:p>
          <a:p>
            <a:pPr marL="342900" indent="-342900">
              <a:buFont typeface="+mj-lt"/>
              <a:buAutoNum type="arabicPeriod"/>
            </a:pPr>
            <a:r>
              <a:rPr lang="en-US" sz="2000" dirty="0">
                <a:solidFill>
                  <a:schemeClr val="bg1"/>
                </a:solidFill>
                <a:latin typeface="Segoe UI" panose="020B0502040204020203" pitchFamily="34" charset="0"/>
                <a:cs typeface="Segoe UI" panose="020B0502040204020203" pitchFamily="34" charset="0"/>
              </a:rPr>
              <a:t>This running three-month average is compared to a 30-year average. </a:t>
            </a:r>
          </a:p>
        </p:txBody>
      </p:sp>
      <p:sp>
        <p:nvSpPr>
          <p:cNvPr id="13" name="TextBox 12">
            <a:extLst>
              <a:ext uri="{FF2B5EF4-FFF2-40B4-BE49-F238E27FC236}">
                <a16:creationId xmlns:a16="http://schemas.microsoft.com/office/drawing/2014/main" id="{CA5231A0-0BA2-4915-89E6-A439056941C4}"/>
              </a:ext>
            </a:extLst>
          </p:cNvPr>
          <p:cNvSpPr txBox="1"/>
          <p:nvPr/>
        </p:nvSpPr>
        <p:spPr>
          <a:xfrm>
            <a:off x="7213600" y="1765208"/>
            <a:ext cx="4270647" cy="400110"/>
          </a:xfrm>
          <a:prstGeom prst="rect">
            <a:avLst/>
          </a:prstGeom>
          <a:noFill/>
        </p:spPr>
        <p:txBody>
          <a:bodyPr wrap="square">
            <a:spAutoFit/>
          </a:bodyPr>
          <a:lstStyle/>
          <a:p>
            <a:pPr>
              <a:spcAft>
                <a:spcPts val="600"/>
              </a:spcAft>
            </a:pPr>
            <a:r>
              <a:rPr lang="en-US" sz="2000" dirty="0">
                <a:latin typeface="Segoe UI Semibold" panose="020B0702040204020203" pitchFamily="34" charset="0"/>
                <a:ea typeface="Verdana" panose="020B0604030504040204" pitchFamily="34" charset="0"/>
                <a:cs typeface="Segoe UI Semibold" panose="020B0702040204020203" pitchFamily="34" charset="0"/>
              </a:rPr>
              <a:t>ONI during the last 10 years</a:t>
            </a:r>
            <a:endParaRPr lang="en-US" sz="2000" baseline="30000" dirty="0">
              <a:latin typeface="Segoe UI Semibold" panose="020B0702040204020203" pitchFamily="34" charset="0"/>
              <a:ea typeface="Verdana" panose="020B0604030504040204" pitchFamily="34" charset="0"/>
              <a:cs typeface="Segoe UI Semibold" panose="020B0702040204020203" pitchFamily="34" charset="0"/>
            </a:endParaRPr>
          </a:p>
        </p:txBody>
      </p:sp>
    </p:spTree>
    <p:extLst>
      <p:ext uri="{BB962C8B-B14F-4D97-AF65-F5344CB8AC3E}">
        <p14:creationId xmlns:p14="http://schemas.microsoft.com/office/powerpoint/2010/main" val="1186662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4013200" y="479159"/>
            <a:ext cx="7283902" cy="769441"/>
          </a:xfrm>
          <a:prstGeom prst="rect">
            <a:avLst/>
          </a:prstGeom>
          <a:noFill/>
        </p:spPr>
        <p:txBody>
          <a:bodyPr wrap="square">
            <a:spAutoFit/>
          </a:bodyPr>
          <a:lstStyle/>
          <a:p>
            <a:pPr>
              <a:spcAft>
                <a:spcPts val="300"/>
              </a:spcAft>
            </a:pP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ENSO “Flavors”</a:t>
            </a:r>
          </a:p>
        </p:txBody>
      </p:sp>
      <p:pic>
        <p:nvPicPr>
          <p:cNvPr id="4" name="Picture 3">
            <a:extLst>
              <a:ext uri="{FF2B5EF4-FFF2-40B4-BE49-F238E27FC236}">
                <a16:creationId xmlns:a16="http://schemas.microsoft.com/office/drawing/2014/main" id="{8F0D630E-5EB7-4E24-8B52-2ABAF661A8AE}"/>
              </a:ext>
            </a:extLst>
          </p:cNvPr>
          <p:cNvPicPr>
            <a:picLocks noChangeAspect="1"/>
          </p:cNvPicPr>
          <p:nvPr/>
        </p:nvPicPr>
        <p:blipFill>
          <a:blip r:embed="rId3"/>
          <a:stretch>
            <a:fillRect/>
          </a:stretch>
        </p:blipFill>
        <p:spPr>
          <a:xfrm>
            <a:off x="2538711" y="1544321"/>
            <a:ext cx="6966615" cy="4551680"/>
          </a:xfrm>
          <a:prstGeom prst="rect">
            <a:avLst/>
          </a:prstGeom>
        </p:spPr>
      </p:pic>
      <p:sp>
        <p:nvSpPr>
          <p:cNvPr id="10" name="TextBox 9">
            <a:extLst>
              <a:ext uri="{FF2B5EF4-FFF2-40B4-BE49-F238E27FC236}">
                <a16:creationId xmlns:a16="http://schemas.microsoft.com/office/drawing/2014/main" id="{F43660CA-8527-487E-BDE0-F6E3D81C75FA}"/>
              </a:ext>
            </a:extLst>
          </p:cNvPr>
          <p:cNvSpPr txBox="1"/>
          <p:nvPr/>
        </p:nvSpPr>
        <p:spPr>
          <a:xfrm>
            <a:off x="4544114" y="6096001"/>
            <a:ext cx="5433005" cy="369332"/>
          </a:xfrm>
          <a:prstGeom prst="rect">
            <a:avLst/>
          </a:prstGeom>
          <a:noFill/>
        </p:spPr>
        <p:txBody>
          <a:bodyPr wrap="square">
            <a:spAutoFit/>
          </a:bodyPr>
          <a:lstStyle/>
          <a:p>
            <a:pPr>
              <a:spcAft>
                <a:spcPts val="1800"/>
              </a:spcAft>
            </a:pPr>
            <a:r>
              <a:rPr lang="en-US"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Courtesy: Michelle </a:t>
            </a:r>
            <a:r>
              <a:rPr lang="en-US"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L’Heureux</a:t>
            </a:r>
            <a:r>
              <a:rPr lang="en-US"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a:t>
            </a:r>
            <a:endParaRPr lang="en-US" baseline="300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endParaRPr>
          </a:p>
        </p:txBody>
      </p:sp>
    </p:spTree>
    <p:extLst>
      <p:ext uri="{BB962C8B-B14F-4D97-AF65-F5344CB8AC3E}">
        <p14:creationId xmlns:p14="http://schemas.microsoft.com/office/powerpoint/2010/main" val="794125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3352800" y="447395"/>
            <a:ext cx="6644640" cy="769441"/>
          </a:xfrm>
          <a:prstGeom prst="rect">
            <a:avLst/>
          </a:prstGeom>
          <a:noFill/>
        </p:spPr>
        <p:txBody>
          <a:bodyPr wrap="square">
            <a:spAutoFit/>
          </a:bodyPr>
          <a:lstStyle/>
          <a:p>
            <a:pPr>
              <a:spcAft>
                <a:spcPts val="300"/>
              </a:spcAft>
            </a:pP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ENSO Predictability</a:t>
            </a:r>
          </a:p>
        </p:txBody>
      </p:sp>
      <p:sp>
        <p:nvSpPr>
          <p:cNvPr id="9" name="TextBox 8">
            <a:extLst>
              <a:ext uri="{FF2B5EF4-FFF2-40B4-BE49-F238E27FC236}">
                <a16:creationId xmlns:a16="http://schemas.microsoft.com/office/drawing/2014/main" id="{607634E8-78A6-4CE2-BC3C-4795B0475A3F}"/>
              </a:ext>
            </a:extLst>
          </p:cNvPr>
          <p:cNvSpPr txBox="1"/>
          <p:nvPr/>
        </p:nvSpPr>
        <p:spPr>
          <a:xfrm>
            <a:off x="402953" y="1734430"/>
            <a:ext cx="4981847" cy="461665"/>
          </a:xfrm>
          <a:prstGeom prst="rect">
            <a:avLst/>
          </a:prstGeom>
          <a:noFill/>
        </p:spPr>
        <p:txBody>
          <a:bodyPr wrap="square">
            <a:spAutoFit/>
          </a:bodyPr>
          <a:lstStyle/>
          <a:p>
            <a:pPr>
              <a:spcAft>
                <a:spcPts val="600"/>
              </a:spcAft>
            </a:pPr>
            <a:r>
              <a:rPr lang="en-US" sz="24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ONI Calculation:</a:t>
            </a:r>
            <a:endParaRPr lang="en-US" sz="2400" baseline="30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12" name="TextBox 11">
            <a:extLst>
              <a:ext uri="{FF2B5EF4-FFF2-40B4-BE49-F238E27FC236}">
                <a16:creationId xmlns:a16="http://schemas.microsoft.com/office/drawing/2014/main" id="{826163AF-D16D-4A0F-AF91-46DAAF9EA0C3}"/>
              </a:ext>
            </a:extLst>
          </p:cNvPr>
          <p:cNvSpPr txBox="1"/>
          <p:nvPr/>
        </p:nvSpPr>
        <p:spPr>
          <a:xfrm>
            <a:off x="177373" y="6410605"/>
            <a:ext cx="10267107" cy="307777"/>
          </a:xfrm>
          <a:prstGeom prst="rect">
            <a:avLst/>
          </a:prstGeom>
          <a:noFill/>
        </p:spPr>
        <p:txBody>
          <a:bodyPr wrap="square">
            <a:spAutoFit/>
          </a:bodyPr>
          <a:lstStyle/>
          <a:p>
            <a:pPr>
              <a:spcAft>
                <a:spcPts val="1800"/>
              </a:spcAft>
            </a:pPr>
            <a:r>
              <a:rPr lang="en-US" sz="14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Source: https://www.climate.gov/news-features/understanding-climate/climate-variability-oceanic-ni%C3%B1o-index</a:t>
            </a:r>
            <a:endParaRPr lang="en-US" sz="1400" baseline="300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endParaRPr>
          </a:p>
        </p:txBody>
      </p:sp>
      <p:sp>
        <p:nvSpPr>
          <p:cNvPr id="10" name="TextBox 9">
            <a:extLst>
              <a:ext uri="{FF2B5EF4-FFF2-40B4-BE49-F238E27FC236}">
                <a16:creationId xmlns:a16="http://schemas.microsoft.com/office/drawing/2014/main" id="{EC4EE1AC-C0CF-4EB7-8853-66C44CA44E56}"/>
              </a:ext>
            </a:extLst>
          </p:cNvPr>
          <p:cNvSpPr txBox="1"/>
          <p:nvPr/>
        </p:nvSpPr>
        <p:spPr>
          <a:xfrm>
            <a:off x="484233" y="2380010"/>
            <a:ext cx="4453527" cy="2554545"/>
          </a:xfrm>
          <a:prstGeom prst="rect">
            <a:avLst/>
          </a:prstGeom>
          <a:noFill/>
        </p:spPr>
        <p:txBody>
          <a:bodyPr wrap="square">
            <a:spAutoFit/>
          </a:bodyPr>
          <a:lstStyle/>
          <a:p>
            <a:pPr marL="342900" indent="-342900">
              <a:buFont typeface="+mj-lt"/>
              <a:buAutoNum type="arabicPeriod"/>
            </a:pPr>
            <a:r>
              <a:rPr lang="en-US" sz="2000" dirty="0">
                <a:solidFill>
                  <a:schemeClr val="bg1"/>
                </a:solidFill>
                <a:latin typeface="Segoe UI" panose="020B0502040204020203" pitchFamily="34" charset="0"/>
                <a:cs typeface="Segoe UI" panose="020B0502040204020203" pitchFamily="34" charset="0"/>
              </a:rPr>
              <a:t>Average the Niño 3.4 region SST for each month.</a:t>
            </a:r>
          </a:p>
          <a:p>
            <a:pPr marL="342900" indent="-342900">
              <a:buFont typeface="+mj-lt"/>
              <a:buAutoNum type="arabicPeriod"/>
            </a:pPr>
            <a:endParaRPr lang="en-US" sz="2000" dirty="0">
              <a:solidFill>
                <a:schemeClr val="bg1"/>
              </a:solidFill>
              <a:latin typeface="Segoe UI" panose="020B0502040204020203" pitchFamily="34" charset="0"/>
              <a:cs typeface="Segoe UI" panose="020B0502040204020203" pitchFamily="34" charset="0"/>
            </a:endParaRPr>
          </a:p>
          <a:p>
            <a:pPr marL="342900" indent="-342900">
              <a:buFont typeface="+mj-lt"/>
              <a:buAutoNum type="arabicPeriod"/>
            </a:pPr>
            <a:r>
              <a:rPr lang="en-US" sz="2000" dirty="0">
                <a:solidFill>
                  <a:schemeClr val="bg1"/>
                </a:solidFill>
                <a:latin typeface="Segoe UI" panose="020B0502040204020203" pitchFamily="34" charset="0"/>
                <a:cs typeface="Segoe UI" panose="020B0502040204020203" pitchFamily="34" charset="0"/>
              </a:rPr>
              <a:t>Average it with values from the previous and following months. </a:t>
            </a:r>
          </a:p>
          <a:p>
            <a:pPr marL="342900" indent="-342900">
              <a:buFont typeface="+mj-lt"/>
              <a:buAutoNum type="arabicPeriod"/>
            </a:pPr>
            <a:endParaRPr lang="en-US" sz="2000" dirty="0">
              <a:solidFill>
                <a:schemeClr val="bg1"/>
              </a:solidFill>
              <a:latin typeface="Segoe UI" panose="020B0502040204020203" pitchFamily="34" charset="0"/>
              <a:cs typeface="Segoe UI" panose="020B0502040204020203" pitchFamily="34" charset="0"/>
            </a:endParaRPr>
          </a:p>
          <a:p>
            <a:pPr marL="342900" indent="-342900">
              <a:buFont typeface="+mj-lt"/>
              <a:buAutoNum type="arabicPeriod"/>
            </a:pPr>
            <a:r>
              <a:rPr lang="en-US" sz="2000" dirty="0">
                <a:solidFill>
                  <a:schemeClr val="bg1"/>
                </a:solidFill>
                <a:latin typeface="Segoe UI" panose="020B0502040204020203" pitchFamily="34" charset="0"/>
                <a:cs typeface="Segoe UI" panose="020B0502040204020203" pitchFamily="34" charset="0"/>
              </a:rPr>
              <a:t>This running three-month average is compared to a 30-year average. </a:t>
            </a:r>
          </a:p>
        </p:txBody>
      </p:sp>
      <p:pic>
        <p:nvPicPr>
          <p:cNvPr id="3" name="Picture 2">
            <a:extLst>
              <a:ext uri="{FF2B5EF4-FFF2-40B4-BE49-F238E27FC236}">
                <a16:creationId xmlns:a16="http://schemas.microsoft.com/office/drawing/2014/main" id="{E1EBD549-BBD7-46A7-9B88-7E319662760B}"/>
              </a:ext>
            </a:extLst>
          </p:cNvPr>
          <p:cNvPicPr>
            <a:picLocks noChangeAspect="1"/>
          </p:cNvPicPr>
          <p:nvPr/>
        </p:nvPicPr>
        <p:blipFill>
          <a:blip r:embed="rId3"/>
          <a:stretch>
            <a:fillRect/>
          </a:stretch>
        </p:blipFill>
        <p:spPr>
          <a:xfrm>
            <a:off x="5207006" y="2033177"/>
            <a:ext cx="6500761" cy="3898954"/>
          </a:xfrm>
          <a:prstGeom prst="rect">
            <a:avLst/>
          </a:prstGeom>
        </p:spPr>
      </p:pic>
    </p:spTree>
    <p:extLst>
      <p:ext uri="{BB962C8B-B14F-4D97-AF65-F5344CB8AC3E}">
        <p14:creationId xmlns:p14="http://schemas.microsoft.com/office/powerpoint/2010/main" val="3934799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3252459" y="449850"/>
            <a:ext cx="5645152" cy="769441"/>
          </a:xfrm>
          <a:prstGeom prst="rect">
            <a:avLst/>
          </a:prstGeom>
          <a:noFill/>
        </p:spPr>
        <p:txBody>
          <a:bodyPr wrap="square">
            <a:spAutoFit/>
          </a:bodyPr>
          <a:lstStyle/>
          <a:p>
            <a:pPr>
              <a:spcAft>
                <a:spcPts val="300"/>
              </a:spcAft>
            </a:pP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ENSO and Hurricanes</a:t>
            </a:r>
          </a:p>
        </p:txBody>
      </p:sp>
      <p:sp>
        <p:nvSpPr>
          <p:cNvPr id="9" name="TextBox 8">
            <a:extLst>
              <a:ext uri="{FF2B5EF4-FFF2-40B4-BE49-F238E27FC236}">
                <a16:creationId xmlns:a16="http://schemas.microsoft.com/office/drawing/2014/main" id="{607634E8-78A6-4CE2-BC3C-4795B0475A3F}"/>
              </a:ext>
            </a:extLst>
          </p:cNvPr>
          <p:cNvSpPr txBox="1"/>
          <p:nvPr/>
        </p:nvSpPr>
        <p:spPr>
          <a:xfrm>
            <a:off x="1022023" y="1493529"/>
            <a:ext cx="10106025" cy="584775"/>
          </a:xfrm>
          <a:prstGeom prst="rect">
            <a:avLst/>
          </a:prstGeom>
          <a:noFill/>
        </p:spPr>
        <p:txBody>
          <a:bodyPr wrap="square">
            <a:spAutoFit/>
          </a:bodyPr>
          <a:lstStyle/>
          <a:p>
            <a:pPr>
              <a:spcAft>
                <a:spcPts val="600"/>
              </a:spcAft>
            </a:pPr>
            <a:r>
              <a:rPr lang="en-US" sz="32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Great tool for Seasonal Forecasting around the Globe</a:t>
            </a:r>
            <a:endParaRPr lang="en-US" sz="3200" baseline="30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pic>
        <p:nvPicPr>
          <p:cNvPr id="2" name="Picture 1">
            <a:extLst>
              <a:ext uri="{FF2B5EF4-FFF2-40B4-BE49-F238E27FC236}">
                <a16:creationId xmlns:a16="http://schemas.microsoft.com/office/drawing/2014/main" id="{D85E5B6F-5704-4753-A2CC-912179236E9C}"/>
              </a:ext>
            </a:extLst>
          </p:cNvPr>
          <p:cNvPicPr>
            <a:picLocks noChangeAspect="1"/>
          </p:cNvPicPr>
          <p:nvPr/>
        </p:nvPicPr>
        <p:blipFill rotWithShape="1">
          <a:blip r:embed="rId4"/>
          <a:srcRect l="13532" t="9554" b="5320"/>
          <a:stretch/>
        </p:blipFill>
        <p:spPr>
          <a:xfrm>
            <a:off x="537934" y="2844800"/>
            <a:ext cx="5558066" cy="3178629"/>
          </a:xfrm>
          <a:prstGeom prst="rect">
            <a:avLst/>
          </a:prstGeom>
        </p:spPr>
      </p:pic>
      <p:pic>
        <p:nvPicPr>
          <p:cNvPr id="3" name="Picture 2">
            <a:extLst>
              <a:ext uri="{FF2B5EF4-FFF2-40B4-BE49-F238E27FC236}">
                <a16:creationId xmlns:a16="http://schemas.microsoft.com/office/drawing/2014/main" id="{23359F37-8AB4-47B0-8E58-F2D4F433916C}"/>
              </a:ext>
            </a:extLst>
          </p:cNvPr>
          <p:cNvPicPr>
            <a:picLocks noChangeAspect="1"/>
          </p:cNvPicPr>
          <p:nvPr/>
        </p:nvPicPr>
        <p:blipFill rotWithShape="1">
          <a:blip r:embed="rId5"/>
          <a:srcRect l="12690" t="7619" r="1628" b="5238"/>
          <a:stretch/>
        </p:blipFill>
        <p:spPr>
          <a:xfrm>
            <a:off x="6318702" y="2844800"/>
            <a:ext cx="5335364" cy="3178629"/>
          </a:xfrm>
          <a:prstGeom prst="rect">
            <a:avLst/>
          </a:prstGeom>
        </p:spPr>
      </p:pic>
    </p:spTree>
    <p:extLst>
      <p:ext uri="{BB962C8B-B14F-4D97-AF65-F5344CB8AC3E}">
        <p14:creationId xmlns:p14="http://schemas.microsoft.com/office/powerpoint/2010/main" val="4200705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1438234" y="449850"/>
            <a:ext cx="9707285" cy="769441"/>
          </a:xfrm>
          <a:prstGeom prst="rect">
            <a:avLst/>
          </a:prstGeom>
          <a:noFill/>
        </p:spPr>
        <p:txBody>
          <a:bodyPr wrap="square">
            <a:spAutoFit/>
          </a:bodyPr>
          <a:lstStyle/>
          <a:p>
            <a:pPr>
              <a:spcAft>
                <a:spcPts val="300"/>
              </a:spcAft>
            </a:pP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ENSO and Hurricanes in the Atlantic</a:t>
            </a:r>
          </a:p>
        </p:txBody>
      </p:sp>
      <p:pic>
        <p:nvPicPr>
          <p:cNvPr id="4" name="Picture 3">
            <a:extLst>
              <a:ext uri="{FF2B5EF4-FFF2-40B4-BE49-F238E27FC236}">
                <a16:creationId xmlns:a16="http://schemas.microsoft.com/office/drawing/2014/main" id="{B54E3F4F-85E2-46EF-8FE3-324EA86241FE}"/>
              </a:ext>
            </a:extLst>
          </p:cNvPr>
          <p:cNvPicPr>
            <a:picLocks noChangeAspect="1"/>
          </p:cNvPicPr>
          <p:nvPr/>
        </p:nvPicPr>
        <p:blipFill>
          <a:blip r:embed="rId4"/>
          <a:stretch>
            <a:fillRect/>
          </a:stretch>
        </p:blipFill>
        <p:spPr>
          <a:xfrm>
            <a:off x="440034" y="1957956"/>
            <a:ext cx="7451131" cy="3908790"/>
          </a:xfrm>
          <a:prstGeom prst="rect">
            <a:avLst/>
          </a:prstGeom>
        </p:spPr>
      </p:pic>
      <p:sp>
        <p:nvSpPr>
          <p:cNvPr id="7" name="TextBox 6">
            <a:extLst>
              <a:ext uri="{FF2B5EF4-FFF2-40B4-BE49-F238E27FC236}">
                <a16:creationId xmlns:a16="http://schemas.microsoft.com/office/drawing/2014/main" id="{21B013CE-4DEE-41FB-9C5E-DD24F6849431}"/>
              </a:ext>
            </a:extLst>
          </p:cNvPr>
          <p:cNvSpPr txBox="1"/>
          <p:nvPr/>
        </p:nvSpPr>
        <p:spPr>
          <a:xfrm>
            <a:off x="355600" y="1496291"/>
            <a:ext cx="9624967" cy="461665"/>
          </a:xfrm>
          <a:prstGeom prst="rect">
            <a:avLst/>
          </a:prstGeom>
          <a:noFill/>
        </p:spPr>
        <p:txBody>
          <a:bodyPr wrap="square">
            <a:spAutoFit/>
          </a:bodyPr>
          <a:lstStyle/>
          <a:p>
            <a:pPr>
              <a:spcAft>
                <a:spcPts val="600"/>
              </a:spcAft>
            </a:pPr>
            <a:r>
              <a:rPr lang="en-US" sz="24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Cool ENSO and Warm Atlantic Multidecadal Oscillation (AMO)</a:t>
            </a:r>
            <a:endParaRPr lang="en-US" sz="2400" baseline="30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10" name="TextBox 9">
            <a:extLst>
              <a:ext uri="{FF2B5EF4-FFF2-40B4-BE49-F238E27FC236}">
                <a16:creationId xmlns:a16="http://schemas.microsoft.com/office/drawing/2014/main" id="{D5EA36A9-8F21-4C16-A89E-2BDC2209C8C1}"/>
              </a:ext>
            </a:extLst>
          </p:cNvPr>
          <p:cNvSpPr txBox="1"/>
          <p:nvPr/>
        </p:nvSpPr>
        <p:spPr>
          <a:xfrm>
            <a:off x="355600" y="6223484"/>
            <a:ext cx="6096000" cy="369332"/>
          </a:xfrm>
          <a:prstGeom prst="rect">
            <a:avLst/>
          </a:prstGeom>
          <a:noFill/>
        </p:spPr>
        <p:txBody>
          <a:bodyPr wrap="square">
            <a:spAutoFit/>
          </a:bodyPr>
          <a:lstStyle/>
          <a:p>
            <a:r>
              <a:rPr lang="en-US" dirty="0">
                <a:solidFill>
                  <a:schemeClr val="bg1"/>
                </a:solidFill>
                <a:latin typeface="Segoe UI" panose="020B0502040204020203" pitchFamily="34" charset="0"/>
                <a:cs typeface="Segoe UI" panose="020B0502040204020203" pitchFamily="34" charset="0"/>
              </a:rPr>
              <a:t>AMO: Goldenberg et al. 2001, Bell and </a:t>
            </a:r>
            <a:r>
              <a:rPr lang="en-US" dirty="0" err="1">
                <a:solidFill>
                  <a:schemeClr val="bg1"/>
                </a:solidFill>
                <a:latin typeface="Segoe UI" panose="020B0502040204020203" pitchFamily="34" charset="0"/>
                <a:cs typeface="Segoe UI" panose="020B0502040204020203" pitchFamily="34" charset="0"/>
              </a:rPr>
              <a:t>Chelliah</a:t>
            </a:r>
            <a:r>
              <a:rPr lang="en-US" dirty="0">
                <a:solidFill>
                  <a:schemeClr val="bg1"/>
                </a:solidFill>
                <a:latin typeface="Segoe UI" panose="020B0502040204020203" pitchFamily="34" charset="0"/>
                <a:cs typeface="Segoe UI" panose="020B0502040204020203" pitchFamily="34" charset="0"/>
              </a:rPr>
              <a:t> 2006.</a:t>
            </a:r>
          </a:p>
        </p:txBody>
      </p:sp>
      <p:sp>
        <p:nvSpPr>
          <p:cNvPr id="11" name="TextBox 10">
            <a:extLst>
              <a:ext uri="{FF2B5EF4-FFF2-40B4-BE49-F238E27FC236}">
                <a16:creationId xmlns:a16="http://schemas.microsoft.com/office/drawing/2014/main" id="{8F4D735F-FCC9-4CDC-A5FA-8E481D86ACC5}"/>
              </a:ext>
            </a:extLst>
          </p:cNvPr>
          <p:cNvSpPr txBox="1"/>
          <p:nvPr/>
        </p:nvSpPr>
        <p:spPr>
          <a:xfrm>
            <a:off x="7975599" y="2828835"/>
            <a:ext cx="3545840" cy="1200329"/>
          </a:xfrm>
          <a:prstGeom prst="rect">
            <a:avLst/>
          </a:prstGeom>
          <a:noFill/>
        </p:spPr>
        <p:txBody>
          <a:bodyPr wrap="square">
            <a:spAutoFit/>
          </a:bodyPr>
          <a:lstStyle/>
          <a:p>
            <a:r>
              <a:rPr lang="en-US" dirty="0">
                <a:solidFill>
                  <a:schemeClr val="bg1"/>
                </a:solidFill>
                <a:latin typeface="Segoe UI" panose="020B0502040204020203" pitchFamily="34" charset="0"/>
                <a:cs typeface="Segoe UI" panose="020B0502040204020203" pitchFamily="34" charset="0"/>
              </a:rPr>
              <a:t>Warm phase of the AMO: Associates with warmer temperatures  in the hurricane formation region</a:t>
            </a:r>
          </a:p>
        </p:txBody>
      </p:sp>
    </p:spTree>
    <p:extLst>
      <p:ext uri="{BB962C8B-B14F-4D97-AF65-F5344CB8AC3E}">
        <p14:creationId xmlns:p14="http://schemas.microsoft.com/office/powerpoint/2010/main" val="2513091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78E700-8EB8-4196-9D8C-782EE967427E}"/>
              </a:ext>
            </a:extLst>
          </p:cNvPr>
          <p:cNvSpPr/>
          <p:nvPr/>
        </p:nvSpPr>
        <p:spPr>
          <a:xfrm>
            <a:off x="0" y="0"/>
            <a:ext cx="12192000"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8A6EB19-6122-4B70-A841-1896693C8250}"/>
              </a:ext>
            </a:extLst>
          </p:cNvPr>
          <p:cNvSpPr txBox="1"/>
          <p:nvPr/>
        </p:nvSpPr>
        <p:spPr>
          <a:xfrm>
            <a:off x="1857830" y="517561"/>
            <a:ext cx="9040130" cy="830997"/>
          </a:xfrm>
          <a:prstGeom prst="rect">
            <a:avLst/>
          </a:prstGeom>
          <a:noFill/>
        </p:spPr>
        <p:txBody>
          <a:bodyPr wrap="square">
            <a:spAutoFit/>
          </a:bodyPr>
          <a:lstStyle/>
          <a:p>
            <a:pPr>
              <a:spcAft>
                <a:spcPts val="300"/>
              </a:spcAft>
            </a:pPr>
            <a:r>
              <a:rPr lang="en-US" sz="4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Outline of Today’s Presentation</a:t>
            </a:r>
          </a:p>
        </p:txBody>
      </p:sp>
      <p:sp>
        <p:nvSpPr>
          <p:cNvPr id="7" name="TextBox 6">
            <a:extLst>
              <a:ext uri="{FF2B5EF4-FFF2-40B4-BE49-F238E27FC236}">
                <a16:creationId xmlns:a16="http://schemas.microsoft.com/office/drawing/2014/main" id="{9487153E-513E-4D66-AA69-0000598FF25F}"/>
              </a:ext>
            </a:extLst>
          </p:cNvPr>
          <p:cNvSpPr txBox="1"/>
          <p:nvPr/>
        </p:nvSpPr>
        <p:spPr>
          <a:xfrm>
            <a:off x="731610" y="1866119"/>
            <a:ext cx="10728780" cy="3000821"/>
          </a:xfrm>
          <a:prstGeom prst="rect">
            <a:avLst/>
          </a:prstGeom>
          <a:noFill/>
        </p:spPr>
        <p:txBody>
          <a:bodyPr wrap="square">
            <a:spAutoFit/>
          </a:bodyPr>
          <a:lstStyle/>
          <a:p>
            <a:pPr>
              <a:spcAft>
                <a:spcPts val="1800"/>
              </a:spcAft>
            </a:pPr>
            <a:r>
              <a:rPr lang="en-US" sz="3200" dirty="0">
                <a:solidFill>
                  <a:schemeClr val="bg1"/>
                </a:solidFill>
                <a:latin typeface="Segoe UI" panose="020B0502040204020203" pitchFamily="34" charset="0"/>
                <a:ea typeface="Verdana" panose="020B0604030504040204" pitchFamily="34" charset="0"/>
                <a:cs typeface="Segoe UI" panose="020B0502040204020203" pitchFamily="34" charset="0"/>
              </a:rPr>
              <a:t>Review of some of the Climate Aspects and Indices</a:t>
            </a:r>
          </a:p>
          <a:p>
            <a:pPr marL="914400" lvl="1" indent="-457200">
              <a:spcAft>
                <a:spcPts val="1800"/>
              </a:spcAft>
              <a:buFont typeface="+mj-lt"/>
              <a:buAutoNum type="arabicPeriod"/>
            </a:pPr>
            <a:r>
              <a:rPr lang="en-US" sz="28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Sea Surface Temperatures and Anomalies</a:t>
            </a:r>
          </a:p>
          <a:p>
            <a:pPr marL="914400" lvl="1" indent="-457200">
              <a:spcAft>
                <a:spcPts val="1800"/>
              </a:spcAft>
              <a:buFont typeface="+mj-lt"/>
              <a:buAutoNum type="arabicPeriod"/>
            </a:pPr>
            <a:r>
              <a:rPr lang="en-US" sz="28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El Niño – Southern Oscillation (ENSO)</a:t>
            </a:r>
          </a:p>
          <a:p>
            <a:pPr marL="914400" lvl="1" indent="-457200">
              <a:spcAft>
                <a:spcPts val="1800"/>
              </a:spcAft>
              <a:buFont typeface="+mj-lt"/>
              <a:buAutoNum type="arabicPeriod"/>
            </a:pPr>
            <a:r>
              <a:rPr lang="en-US" sz="28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The Madden Julian Oscillation and Other Equatorial Perturbations – NCICS Web</a:t>
            </a:r>
          </a:p>
        </p:txBody>
      </p:sp>
    </p:spTree>
    <p:extLst>
      <p:ext uri="{BB962C8B-B14F-4D97-AF65-F5344CB8AC3E}">
        <p14:creationId xmlns:p14="http://schemas.microsoft.com/office/powerpoint/2010/main" val="321673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3627120" y="435616"/>
            <a:ext cx="6750596" cy="769441"/>
          </a:xfrm>
          <a:prstGeom prst="rect">
            <a:avLst/>
          </a:prstGeom>
          <a:noFill/>
        </p:spPr>
        <p:txBody>
          <a:bodyPr wrap="square">
            <a:spAutoFit/>
          </a:bodyPr>
          <a:lstStyle/>
          <a:p>
            <a:pPr>
              <a:spcAft>
                <a:spcPts val="300"/>
              </a:spcAft>
            </a:pP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Current Conditions</a:t>
            </a:r>
          </a:p>
        </p:txBody>
      </p:sp>
      <p:pic>
        <p:nvPicPr>
          <p:cNvPr id="3" name="Picture 2">
            <a:extLst>
              <a:ext uri="{FF2B5EF4-FFF2-40B4-BE49-F238E27FC236}">
                <a16:creationId xmlns:a16="http://schemas.microsoft.com/office/drawing/2014/main" id="{32A2A9CB-D9F3-4F51-AD66-EEF323CFDFB5}"/>
              </a:ext>
            </a:extLst>
          </p:cNvPr>
          <p:cNvPicPr>
            <a:picLocks noChangeAspect="1"/>
          </p:cNvPicPr>
          <p:nvPr/>
        </p:nvPicPr>
        <p:blipFill rotWithShape="1">
          <a:blip r:embed="rId3"/>
          <a:srcRect l="48917" t="21777" r="23750" b="18074"/>
          <a:stretch/>
        </p:blipFill>
        <p:spPr>
          <a:xfrm>
            <a:off x="751840" y="1534159"/>
            <a:ext cx="3840480" cy="4753765"/>
          </a:xfrm>
          <a:prstGeom prst="rect">
            <a:avLst/>
          </a:prstGeom>
        </p:spPr>
      </p:pic>
      <p:pic>
        <p:nvPicPr>
          <p:cNvPr id="7" name="Picture 6">
            <a:extLst>
              <a:ext uri="{FF2B5EF4-FFF2-40B4-BE49-F238E27FC236}">
                <a16:creationId xmlns:a16="http://schemas.microsoft.com/office/drawing/2014/main" id="{3B4CA5CD-3B68-4436-9841-05C44BD660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210" y="1534159"/>
            <a:ext cx="6371590" cy="4778693"/>
          </a:xfrm>
          <a:prstGeom prst="rect">
            <a:avLst/>
          </a:prstGeom>
        </p:spPr>
      </p:pic>
    </p:spTree>
    <p:extLst>
      <p:ext uri="{BB962C8B-B14F-4D97-AF65-F5344CB8AC3E}">
        <p14:creationId xmlns:p14="http://schemas.microsoft.com/office/powerpoint/2010/main" val="46672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3627120" y="435616"/>
            <a:ext cx="6750596" cy="769441"/>
          </a:xfrm>
          <a:prstGeom prst="rect">
            <a:avLst/>
          </a:prstGeom>
          <a:noFill/>
        </p:spPr>
        <p:txBody>
          <a:bodyPr wrap="square">
            <a:spAutoFit/>
          </a:bodyPr>
          <a:lstStyle/>
          <a:p>
            <a:pPr>
              <a:spcAft>
                <a:spcPts val="300"/>
              </a:spcAft>
            </a:pP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Current Forecasts</a:t>
            </a:r>
          </a:p>
        </p:txBody>
      </p:sp>
      <p:pic>
        <p:nvPicPr>
          <p:cNvPr id="4" name="Picture 3">
            <a:extLst>
              <a:ext uri="{FF2B5EF4-FFF2-40B4-BE49-F238E27FC236}">
                <a16:creationId xmlns:a16="http://schemas.microsoft.com/office/drawing/2014/main" id="{6A84E953-7D47-418F-B1CB-18E177DB269B}"/>
              </a:ext>
            </a:extLst>
          </p:cNvPr>
          <p:cNvPicPr>
            <a:picLocks noChangeAspect="1"/>
          </p:cNvPicPr>
          <p:nvPr/>
        </p:nvPicPr>
        <p:blipFill rotWithShape="1">
          <a:blip r:embed="rId3"/>
          <a:srcRect l="19583" t="15556" r="21333" b="27111"/>
          <a:stretch/>
        </p:blipFill>
        <p:spPr>
          <a:xfrm>
            <a:off x="375921" y="1571088"/>
            <a:ext cx="7128986" cy="3891280"/>
          </a:xfrm>
          <a:prstGeom prst="rect">
            <a:avLst/>
          </a:prstGeom>
        </p:spPr>
      </p:pic>
      <p:pic>
        <p:nvPicPr>
          <p:cNvPr id="8" name="Picture 7">
            <a:extLst>
              <a:ext uri="{FF2B5EF4-FFF2-40B4-BE49-F238E27FC236}">
                <a16:creationId xmlns:a16="http://schemas.microsoft.com/office/drawing/2014/main" id="{06290C6A-E198-4F5C-A51D-018AD6CEE849}"/>
              </a:ext>
            </a:extLst>
          </p:cNvPr>
          <p:cNvPicPr>
            <a:picLocks noChangeAspect="1"/>
          </p:cNvPicPr>
          <p:nvPr/>
        </p:nvPicPr>
        <p:blipFill rotWithShape="1">
          <a:blip r:embed="rId4"/>
          <a:srcRect l="44631" t="23407" r="21667" b="19852"/>
          <a:stretch/>
        </p:blipFill>
        <p:spPr>
          <a:xfrm>
            <a:off x="7863840" y="1571088"/>
            <a:ext cx="4108996" cy="3891280"/>
          </a:xfrm>
          <a:prstGeom prst="rect">
            <a:avLst/>
          </a:prstGeom>
        </p:spPr>
      </p:pic>
    </p:spTree>
    <p:extLst>
      <p:ext uri="{BB962C8B-B14F-4D97-AF65-F5344CB8AC3E}">
        <p14:creationId xmlns:p14="http://schemas.microsoft.com/office/powerpoint/2010/main" val="28143716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275930-CC4B-473B-B073-BA0251E12056}"/>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#2</a:t>
            </a:r>
          </a:p>
        </p:txBody>
      </p:sp>
      <p:sp>
        <p:nvSpPr>
          <p:cNvPr id="3" name="TextBox 2">
            <a:extLst>
              <a:ext uri="{FF2B5EF4-FFF2-40B4-BE49-F238E27FC236}">
                <a16:creationId xmlns:a16="http://schemas.microsoft.com/office/drawing/2014/main" id="{BCBF4243-FA8C-4594-A23D-92F931EDE7BA}"/>
              </a:ext>
            </a:extLst>
          </p:cNvPr>
          <p:cNvSpPr txBox="1"/>
          <p:nvPr/>
        </p:nvSpPr>
        <p:spPr>
          <a:xfrm>
            <a:off x="1242872" y="1740854"/>
            <a:ext cx="9987379" cy="3170099"/>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In which time of the year is ENSO less predictable? </a:t>
            </a:r>
            <a:r>
              <a:rPr lang="en-US" sz="2800" dirty="0">
                <a:latin typeface="Segoe UI" panose="020B0502040204020203" pitchFamily="34" charset="0"/>
                <a:cs typeface="Segoe UI" panose="020B0502040204020203" pitchFamily="34" charset="0"/>
              </a:rPr>
              <a:t>(pick 1)</a:t>
            </a:r>
          </a:p>
          <a:p>
            <a:pPr>
              <a:spcAft>
                <a:spcPts val="1800"/>
              </a:spcAft>
            </a:pPr>
            <a:r>
              <a:rPr lang="en-US" sz="2800" dirty="0">
                <a:latin typeface="Segoe UI" panose="020B0502040204020203" pitchFamily="34" charset="0"/>
                <a:cs typeface="Segoe UI" panose="020B0502040204020203" pitchFamily="34" charset="0"/>
              </a:rPr>
              <a:t>a. Northern hemisphere summer</a:t>
            </a:r>
          </a:p>
          <a:p>
            <a:pPr>
              <a:spcAft>
                <a:spcPts val="1800"/>
              </a:spcAft>
            </a:pPr>
            <a:r>
              <a:rPr lang="en-US" sz="2800" dirty="0">
                <a:latin typeface="Segoe UI" panose="020B0502040204020203" pitchFamily="34" charset="0"/>
                <a:cs typeface="Segoe UI" panose="020B0502040204020203" pitchFamily="34" charset="0"/>
              </a:rPr>
              <a:t>b. Northern hemisphere fall</a:t>
            </a:r>
          </a:p>
          <a:p>
            <a:pPr>
              <a:spcAft>
                <a:spcPts val="1800"/>
              </a:spcAft>
            </a:pPr>
            <a:r>
              <a:rPr lang="en-US" sz="2800" dirty="0">
                <a:latin typeface="Segoe UI" panose="020B0502040204020203" pitchFamily="34" charset="0"/>
                <a:cs typeface="Segoe UI" panose="020B0502040204020203" pitchFamily="34" charset="0"/>
              </a:rPr>
              <a:t>c. Northern hemisphere winter</a:t>
            </a:r>
          </a:p>
          <a:p>
            <a:pPr>
              <a:spcAft>
                <a:spcPts val="1800"/>
              </a:spcAft>
            </a:pPr>
            <a:r>
              <a:rPr lang="en-US" sz="2800" dirty="0">
                <a:latin typeface="Segoe UI" panose="020B0502040204020203" pitchFamily="34" charset="0"/>
                <a:cs typeface="Segoe UI" panose="020B0502040204020203" pitchFamily="34" charset="0"/>
              </a:rPr>
              <a:t>d. Northern hemisphere spring</a:t>
            </a:r>
          </a:p>
        </p:txBody>
      </p:sp>
    </p:spTree>
    <p:extLst>
      <p:ext uri="{BB962C8B-B14F-4D97-AF65-F5344CB8AC3E}">
        <p14:creationId xmlns:p14="http://schemas.microsoft.com/office/powerpoint/2010/main" val="3683783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275930-CC4B-473B-B073-BA0251E12056}"/>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#2</a:t>
            </a:r>
          </a:p>
        </p:txBody>
      </p:sp>
      <p:sp>
        <p:nvSpPr>
          <p:cNvPr id="3" name="TextBox 2">
            <a:extLst>
              <a:ext uri="{FF2B5EF4-FFF2-40B4-BE49-F238E27FC236}">
                <a16:creationId xmlns:a16="http://schemas.microsoft.com/office/drawing/2014/main" id="{BCBF4243-FA8C-4594-A23D-92F931EDE7BA}"/>
              </a:ext>
            </a:extLst>
          </p:cNvPr>
          <p:cNvSpPr txBox="1"/>
          <p:nvPr/>
        </p:nvSpPr>
        <p:spPr>
          <a:xfrm>
            <a:off x="1242872" y="1740854"/>
            <a:ext cx="9987379" cy="3170099"/>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In which time of the year is ENSO less predictable? </a:t>
            </a:r>
            <a:r>
              <a:rPr lang="en-US" sz="2800" dirty="0">
                <a:latin typeface="Segoe UI" panose="020B0502040204020203" pitchFamily="34" charset="0"/>
                <a:cs typeface="Segoe UI" panose="020B0502040204020203" pitchFamily="34" charset="0"/>
              </a:rPr>
              <a:t>(pick 1)</a:t>
            </a:r>
          </a:p>
          <a:p>
            <a:pPr>
              <a:spcAft>
                <a:spcPts val="1800"/>
              </a:spcAft>
            </a:pPr>
            <a:r>
              <a:rPr lang="en-US" sz="2800" dirty="0">
                <a:latin typeface="Segoe UI" panose="020B0502040204020203" pitchFamily="34" charset="0"/>
                <a:cs typeface="Segoe UI" panose="020B0502040204020203" pitchFamily="34" charset="0"/>
              </a:rPr>
              <a:t>a. Northern hemisphere summer</a:t>
            </a:r>
          </a:p>
          <a:p>
            <a:pPr>
              <a:spcAft>
                <a:spcPts val="1800"/>
              </a:spcAft>
            </a:pPr>
            <a:r>
              <a:rPr lang="en-US" sz="2800" dirty="0">
                <a:latin typeface="Segoe UI" panose="020B0502040204020203" pitchFamily="34" charset="0"/>
                <a:cs typeface="Segoe UI" panose="020B0502040204020203" pitchFamily="34" charset="0"/>
              </a:rPr>
              <a:t>b. Northern hemisphere fall</a:t>
            </a:r>
          </a:p>
          <a:p>
            <a:pPr>
              <a:spcAft>
                <a:spcPts val="1800"/>
              </a:spcAft>
            </a:pPr>
            <a:r>
              <a:rPr lang="en-US" sz="2800" dirty="0">
                <a:latin typeface="Segoe UI" panose="020B0502040204020203" pitchFamily="34" charset="0"/>
                <a:cs typeface="Segoe UI" panose="020B0502040204020203" pitchFamily="34" charset="0"/>
              </a:rPr>
              <a:t>c. Northern hemisphere winter</a:t>
            </a:r>
          </a:p>
          <a:p>
            <a:pPr>
              <a:spcAft>
                <a:spcPts val="1800"/>
              </a:spcAft>
            </a:pPr>
            <a:r>
              <a:rPr lang="en-US" sz="2800" dirty="0">
                <a:latin typeface="Segoe UI" panose="020B0502040204020203" pitchFamily="34" charset="0"/>
                <a:cs typeface="Segoe UI" panose="020B0502040204020203" pitchFamily="34" charset="0"/>
              </a:rPr>
              <a:t>d. Northern hemisphere spring</a:t>
            </a:r>
          </a:p>
        </p:txBody>
      </p:sp>
      <p:sp>
        <p:nvSpPr>
          <p:cNvPr id="4" name="Oval 3">
            <a:extLst>
              <a:ext uri="{FF2B5EF4-FFF2-40B4-BE49-F238E27FC236}">
                <a16:creationId xmlns:a16="http://schemas.microsoft.com/office/drawing/2014/main" id="{94E9608E-5A85-410E-8A5D-AD418825C01B}"/>
              </a:ext>
            </a:extLst>
          </p:cNvPr>
          <p:cNvSpPr/>
          <p:nvPr/>
        </p:nvSpPr>
        <p:spPr>
          <a:xfrm>
            <a:off x="852255" y="4435722"/>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381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6236F6-1DFB-4A7A-8A27-09327597F8D2}"/>
              </a:ext>
            </a:extLst>
          </p:cNvPr>
          <p:cNvSpPr/>
          <p:nvPr/>
        </p:nvSpPr>
        <p:spPr>
          <a:xfrm>
            <a:off x="0" y="0"/>
            <a:ext cx="12192000"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9494438-9B7C-4262-9B72-DACFE92BE4AD}"/>
              </a:ext>
            </a:extLst>
          </p:cNvPr>
          <p:cNvSpPr txBox="1"/>
          <p:nvPr/>
        </p:nvSpPr>
        <p:spPr>
          <a:xfrm>
            <a:off x="920048" y="975728"/>
            <a:ext cx="10351903" cy="769441"/>
          </a:xfrm>
          <a:prstGeom prst="rect">
            <a:avLst/>
          </a:prstGeom>
          <a:noFill/>
        </p:spPr>
        <p:txBody>
          <a:bodyPr wrap="square">
            <a:spAutoFit/>
          </a:bodyPr>
          <a:lstStyle/>
          <a:p>
            <a:pPr>
              <a:spcAft>
                <a:spcPts val="300"/>
              </a:spcAft>
            </a:pP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3. The Madden-Julian Oscillation (MJO)</a:t>
            </a:r>
          </a:p>
        </p:txBody>
      </p:sp>
      <p:pic>
        <p:nvPicPr>
          <p:cNvPr id="29" name="Picture 28">
            <a:extLst>
              <a:ext uri="{FF2B5EF4-FFF2-40B4-BE49-F238E27FC236}">
                <a16:creationId xmlns:a16="http://schemas.microsoft.com/office/drawing/2014/main" id="{35B9A4E2-EECA-4B4D-86B5-FFBB2E9050B3}"/>
              </a:ext>
            </a:extLst>
          </p:cNvPr>
          <p:cNvPicPr>
            <a:picLocks noChangeAspect="1"/>
          </p:cNvPicPr>
          <p:nvPr/>
        </p:nvPicPr>
        <p:blipFill rotWithShape="1">
          <a:blip r:embed="rId3"/>
          <a:srcRect t="22117"/>
          <a:stretch/>
        </p:blipFill>
        <p:spPr>
          <a:xfrm>
            <a:off x="1843314" y="2367424"/>
            <a:ext cx="8447315" cy="3130127"/>
          </a:xfrm>
          <a:prstGeom prst="rect">
            <a:avLst/>
          </a:prstGeom>
        </p:spPr>
      </p:pic>
    </p:spTree>
    <p:extLst>
      <p:ext uri="{BB962C8B-B14F-4D97-AF65-F5344CB8AC3E}">
        <p14:creationId xmlns:p14="http://schemas.microsoft.com/office/powerpoint/2010/main" val="2373005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AA57DE1-C196-4CD7-962F-C50474FC676D}"/>
              </a:ext>
            </a:extLst>
          </p:cNvPr>
          <p:cNvSpPr/>
          <p:nvPr/>
        </p:nvSpPr>
        <p:spPr>
          <a:xfrm>
            <a:off x="559811" y="1665512"/>
            <a:ext cx="5709842" cy="3122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AEC355D-8188-40D4-ADC1-FACB57AF6B57}"/>
              </a:ext>
            </a:extLst>
          </p:cNvPr>
          <p:cNvSpPr/>
          <p:nvPr/>
        </p:nvSpPr>
        <p:spPr>
          <a:xfrm>
            <a:off x="7445828" y="1665512"/>
            <a:ext cx="3763215"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6D5B992-257B-4A1E-A341-BA451B418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94" y="1876783"/>
            <a:ext cx="5433005" cy="2807257"/>
          </a:xfrm>
          <a:prstGeom prst="rect">
            <a:avLst/>
          </a:prstGeom>
        </p:spPr>
      </p:pic>
      <p:sp>
        <p:nvSpPr>
          <p:cNvPr id="12" name="TextBox 11">
            <a:extLst>
              <a:ext uri="{FF2B5EF4-FFF2-40B4-BE49-F238E27FC236}">
                <a16:creationId xmlns:a16="http://schemas.microsoft.com/office/drawing/2014/main" id="{826163AF-D16D-4A0F-AF91-46DAAF9EA0C3}"/>
              </a:ext>
            </a:extLst>
          </p:cNvPr>
          <p:cNvSpPr txBox="1"/>
          <p:nvPr/>
        </p:nvSpPr>
        <p:spPr>
          <a:xfrm>
            <a:off x="463202" y="4788260"/>
            <a:ext cx="5903060" cy="923330"/>
          </a:xfrm>
          <a:prstGeom prst="rect">
            <a:avLst/>
          </a:prstGeom>
          <a:noFill/>
        </p:spPr>
        <p:txBody>
          <a:bodyPr wrap="square">
            <a:spAutoFit/>
          </a:bodyPr>
          <a:lstStyle/>
          <a:p>
            <a:pPr>
              <a:spcAft>
                <a:spcPts val="1800"/>
              </a:spcAft>
            </a:pPr>
            <a:r>
              <a:rPr lang="en-US"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Fig. 200 hPa Velocity Potential (</a:t>
            </a:r>
            <a:r>
              <a:rPr lang="en-US" dirty="0">
                <a:solidFill>
                  <a:srgbClr val="00FF00"/>
                </a:solidFill>
                <a:latin typeface="Segoe UI Semilight" panose="020B0402040204020203" pitchFamily="34" charset="0"/>
                <a:ea typeface="Verdana" panose="020B0604030504040204" pitchFamily="34" charset="0"/>
                <a:cs typeface="Segoe UI Semilight" panose="020B0402040204020203" pitchFamily="34" charset="0"/>
              </a:rPr>
              <a:t>green=divergent or wet</a:t>
            </a:r>
            <a:r>
              <a:rPr lang="en-US"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a:t>
            </a:r>
            <a:r>
              <a:rPr lang="en-US" dirty="0">
                <a:solidFill>
                  <a:schemeClr val="accent2"/>
                </a:solidFill>
                <a:latin typeface="Segoe UI Semilight" panose="020B0402040204020203" pitchFamily="34" charset="0"/>
                <a:ea typeface="Verdana" panose="020B0604030504040204" pitchFamily="34" charset="0"/>
                <a:cs typeface="Segoe UI Semilight" panose="020B0402040204020203" pitchFamily="34" charset="0"/>
              </a:rPr>
              <a:t>brown=convergent or dry</a:t>
            </a:r>
            <a:r>
              <a:rPr lang="en-US"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propagating from west to east from late March through late April of 2020. Source: CPC.</a:t>
            </a:r>
            <a:endParaRPr lang="en-US" baseline="300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endParaRPr>
          </a:p>
        </p:txBody>
      </p:sp>
      <p:pic>
        <p:nvPicPr>
          <p:cNvPr id="11" name="Picture 10">
            <a:extLst>
              <a:ext uri="{FF2B5EF4-FFF2-40B4-BE49-F238E27FC236}">
                <a16:creationId xmlns:a16="http://schemas.microsoft.com/office/drawing/2014/main" id="{C23856D4-ACD9-41D6-95FE-BA19DA1D5428}"/>
              </a:ext>
            </a:extLst>
          </p:cNvPr>
          <p:cNvPicPr>
            <a:picLocks noChangeAspect="1"/>
          </p:cNvPicPr>
          <p:nvPr/>
        </p:nvPicPr>
        <p:blipFill rotWithShape="1">
          <a:blip r:embed="rId4"/>
          <a:srcRect t="6023"/>
          <a:stretch/>
        </p:blipFill>
        <p:spPr>
          <a:xfrm>
            <a:off x="7554686" y="1744477"/>
            <a:ext cx="3377519" cy="4159409"/>
          </a:xfrm>
          <a:prstGeom prst="rect">
            <a:avLst/>
          </a:prstGeom>
        </p:spPr>
      </p:pic>
      <p:pic>
        <p:nvPicPr>
          <p:cNvPr id="13" name="Picture 12">
            <a:extLst>
              <a:ext uri="{FF2B5EF4-FFF2-40B4-BE49-F238E27FC236}">
                <a16:creationId xmlns:a16="http://schemas.microsoft.com/office/drawing/2014/main" id="{B3B17421-0BFF-4F88-A386-2A84AC9778C9}"/>
              </a:ext>
            </a:extLst>
          </p:cNvPr>
          <p:cNvPicPr>
            <a:picLocks noChangeAspect="1"/>
          </p:cNvPicPr>
          <p:nvPr/>
        </p:nvPicPr>
        <p:blipFill>
          <a:blip r:embed="rId5"/>
          <a:stretch>
            <a:fillRect/>
          </a:stretch>
        </p:blipFill>
        <p:spPr>
          <a:xfrm>
            <a:off x="7560422" y="5989793"/>
            <a:ext cx="3534026" cy="286140"/>
          </a:xfrm>
          <a:prstGeom prst="rect">
            <a:avLst/>
          </a:prstGeom>
        </p:spPr>
      </p:pic>
      <p:sp>
        <p:nvSpPr>
          <p:cNvPr id="15" name="TextBox 14">
            <a:extLst>
              <a:ext uri="{FF2B5EF4-FFF2-40B4-BE49-F238E27FC236}">
                <a16:creationId xmlns:a16="http://schemas.microsoft.com/office/drawing/2014/main" id="{FC2E1CDB-14C5-4AFD-9AE8-E2AB050B3692}"/>
              </a:ext>
            </a:extLst>
          </p:cNvPr>
          <p:cNvSpPr txBox="1"/>
          <p:nvPr/>
        </p:nvSpPr>
        <p:spPr>
          <a:xfrm>
            <a:off x="2130596" y="6149473"/>
            <a:ext cx="5903060" cy="369332"/>
          </a:xfrm>
          <a:prstGeom prst="rect">
            <a:avLst/>
          </a:prstGeom>
          <a:noFill/>
        </p:spPr>
        <p:txBody>
          <a:bodyPr wrap="square">
            <a:spAutoFit/>
          </a:bodyPr>
          <a:lstStyle/>
          <a:p>
            <a:pPr>
              <a:spcAft>
                <a:spcPts val="1800"/>
              </a:spcAft>
            </a:pPr>
            <a:r>
              <a:rPr lang="en-US"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Fig. 200 hPa Velocity Potential </a:t>
            </a:r>
            <a:r>
              <a:rPr lang="en-US" dirty="0" err="1">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Hovmoller</a:t>
            </a:r>
            <a:r>
              <a:rPr lang="en-US"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 diagram ►</a:t>
            </a:r>
            <a:endParaRPr lang="en-US" baseline="300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endParaRPr>
          </a:p>
        </p:txBody>
      </p:sp>
      <p:cxnSp>
        <p:nvCxnSpPr>
          <p:cNvPr id="4" name="Straight Arrow Connector 3">
            <a:extLst>
              <a:ext uri="{FF2B5EF4-FFF2-40B4-BE49-F238E27FC236}">
                <a16:creationId xmlns:a16="http://schemas.microsoft.com/office/drawing/2014/main" id="{D4D83251-052F-45A5-8CD7-0BE2E3E9A677}"/>
              </a:ext>
            </a:extLst>
          </p:cNvPr>
          <p:cNvCxnSpPr>
            <a:cxnSpLocks/>
          </p:cNvCxnSpPr>
          <p:nvPr/>
        </p:nvCxnSpPr>
        <p:spPr>
          <a:xfrm>
            <a:off x="8327571" y="2405741"/>
            <a:ext cx="1834096" cy="4295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5358AE3-1CF7-4F7A-BB0E-3DDAAF986778}"/>
              </a:ext>
            </a:extLst>
          </p:cNvPr>
          <p:cNvCxnSpPr>
            <a:cxnSpLocks/>
          </p:cNvCxnSpPr>
          <p:nvPr/>
        </p:nvCxnSpPr>
        <p:spPr>
          <a:xfrm>
            <a:off x="8465990" y="2797377"/>
            <a:ext cx="1834096" cy="4295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A8F5AF0-B453-4601-8726-F452EBE0BB64}"/>
              </a:ext>
            </a:extLst>
          </p:cNvPr>
          <p:cNvCxnSpPr>
            <a:cxnSpLocks/>
          </p:cNvCxnSpPr>
          <p:nvPr/>
        </p:nvCxnSpPr>
        <p:spPr>
          <a:xfrm>
            <a:off x="8564835" y="3263956"/>
            <a:ext cx="1834096" cy="4295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D898501-3163-4051-B4D6-F74EE090EA66}"/>
              </a:ext>
            </a:extLst>
          </p:cNvPr>
          <p:cNvCxnSpPr>
            <a:cxnSpLocks/>
          </p:cNvCxnSpPr>
          <p:nvPr/>
        </p:nvCxnSpPr>
        <p:spPr>
          <a:xfrm>
            <a:off x="8465990" y="4046834"/>
            <a:ext cx="1834096" cy="4295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3CB8F70-9D47-4A92-B5DD-1F3AFAE73981}"/>
              </a:ext>
            </a:extLst>
          </p:cNvPr>
          <p:cNvCxnSpPr>
            <a:cxnSpLocks/>
          </p:cNvCxnSpPr>
          <p:nvPr/>
        </p:nvCxnSpPr>
        <p:spPr>
          <a:xfrm>
            <a:off x="8497121" y="3725304"/>
            <a:ext cx="1834096" cy="4295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D352A16-7C91-418A-ACBD-98960EC4559A}"/>
              </a:ext>
            </a:extLst>
          </p:cNvPr>
          <p:cNvCxnSpPr>
            <a:cxnSpLocks/>
          </p:cNvCxnSpPr>
          <p:nvPr/>
        </p:nvCxnSpPr>
        <p:spPr>
          <a:xfrm>
            <a:off x="8497121" y="4856844"/>
            <a:ext cx="1834096" cy="4295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037AC7F-40B0-4B68-A423-A9892D84E266}"/>
              </a:ext>
            </a:extLst>
          </p:cNvPr>
          <p:cNvCxnSpPr>
            <a:cxnSpLocks/>
          </p:cNvCxnSpPr>
          <p:nvPr/>
        </p:nvCxnSpPr>
        <p:spPr>
          <a:xfrm>
            <a:off x="8481555" y="3518939"/>
            <a:ext cx="1834096" cy="429509"/>
          </a:xfrm>
          <a:prstGeom prst="straightConnector1">
            <a:avLst/>
          </a:prstGeom>
          <a:ln>
            <a:solidFill>
              <a:srgbClr val="339933"/>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098D9E7-6186-438B-81CF-D458D1F9EE17}"/>
              </a:ext>
            </a:extLst>
          </p:cNvPr>
          <p:cNvCxnSpPr>
            <a:cxnSpLocks/>
          </p:cNvCxnSpPr>
          <p:nvPr/>
        </p:nvCxnSpPr>
        <p:spPr>
          <a:xfrm>
            <a:off x="8506129" y="3875033"/>
            <a:ext cx="1834096" cy="429509"/>
          </a:xfrm>
          <a:prstGeom prst="straightConnector1">
            <a:avLst/>
          </a:prstGeom>
          <a:ln>
            <a:solidFill>
              <a:srgbClr val="339933"/>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BCAF0A9-354C-4162-BD22-5963638C9683}"/>
              </a:ext>
            </a:extLst>
          </p:cNvPr>
          <p:cNvCxnSpPr>
            <a:cxnSpLocks/>
          </p:cNvCxnSpPr>
          <p:nvPr/>
        </p:nvCxnSpPr>
        <p:spPr>
          <a:xfrm>
            <a:off x="8497121" y="4588804"/>
            <a:ext cx="1834096" cy="429509"/>
          </a:xfrm>
          <a:prstGeom prst="straightConnector1">
            <a:avLst/>
          </a:prstGeom>
          <a:ln>
            <a:solidFill>
              <a:srgbClr val="33993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566D125-48F8-4A90-819F-9EAE1D5CB10A}"/>
              </a:ext>
            </a:extLst>
          </p:cNvPr>
          <p:cNvCxnSpPr>
            <a:cxnSpLocks/>
          </p:cNvCxnSpPr>
          <p:nvPr/>
        </p:nvCxnSpPr>
        <p:spPr>
          <a:xfrm>
            <a:off x="8327571" y="2105079"/>
            <a:ext cx="1834096" cy="429509"/>
          </a:xfrm>
          <a:prstGeom prst="straightConnector1">
            <a:avLst/>
          </a:prstGeom>
          <a:ln>
            <a:solidFill>
              <a:srgbClr val="339933"/>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5299095-890F-4BE6-9BB8-C424FFC111F8}"/>
              </a:ext>
            </a:extLst>
          </p:cNvPr>
          <p:cNvCxnSpPr>
            <a:cxnSpLocks/>
          </p:cNvCxnSpPr>
          <p:nvPr/>
        </p:nvCxnSpPr>
        <p:spPr>
          <a:xfrm>
            <a:off x="8410387" y="2605482"/>
            <a:ext cx="1834096" cy="429509"/>
          </a:xfrm>
          <a:prstGeom prst="straightConnector1">
            <a:avLst/>
          </a:prstGeom>
          <a:ln>
            <a:solidFill>
              <a:srgbClr val="339933"/>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C672952-4D87-4DB6-835C-9D245C6AE16D}"/>
              </a:ext>
            </a:extLst>
          </p:cNvPr>
          <p:cNvCxnSpPr>
            <a:cxnSpLocks/>
          </p:cNvCxnSpPr>
          <p:nvPr/>
        </p:nvCxnSpPr>
        <p:spPr>
          <a:xfrm>
            <a:off x="8484987" y="3019922"/>
            <a:ext cx="1834096" cy="429509"/>
          </a:xfrm>
          <a:prstGeom prst="straightConnector1">
            <a:avLst/>
          </a:prstGeom>
          <a:ln>
            <a:solidFill>
              <a:srgbClr val="339933"/>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9356234-A396-4943-B2CE-40DE72273B1D}"/>
              </a:ext>
            </a:extLst>
          </p:cNvPr>
          <p:cNvCxnSpPr>
            <a:cxnSpLocks/>
          </p:cNvCxnSpPr>
          <p:nvPr/>
        </p:nvCxnSpPr>
        <p:spPr>
          <a:xfrm>
            <a:off x="8564835" y="4293315"/>
            <a:ext cx="1834096" cy="429509"/>
          </a:xfrm>
          <a:prstGeom prst="straightConnector1">
            <a:avLst/>
          </a:prstGeom>
          <a:ln>
            <a:solidFill>
              <a:srgbClr val="339933"/>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9494438-9B7C-4262-9B72-DACFE92BE4AD}"/>
              </a:ext>
            </a:extLst>
          </p:cNvPr>
          <p:cNvSpPr txBox="1"/>
          <p:nvPr/>
        </p:nvSpPr>
        <p:spPr>
          <a:xfrm>
            <a:off x="926145" y="493596"/>
            <a:ext cx="10339708" cy="677108"/>
          </a:xfrm>
          <a:prstGeom prst="rect">
            <a:avLst/>
          </a:prstGeom>
          <a:noFill/>
        </p:spPr>
        <p:txBody>
          <a:bodyPr wrap="square">
            <a:spAutoFit/>
          </a:bodyPr>
          <a:lstStyle/>
          <a:p>
            <a:pPr>
              <a:spcAft>
                <a:spcPts val="300"/>
              </a:spcAft>
            </a:pPr>
            <a:r>
              <a:rPr lang="en-US" sz="3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The MJO is discussed in the Monthly Sessions</a:t>
            </a:r>
          </a:p>
        </p:txBody>
      </p:sp>
    </p:spTree>
    <p:extLst>
      <p:ext uri="{BB962C8B-B14F-4D97-AF65-F5344CB8AC3E}">
        <p14:creationId xmlns:p14="http://schemas.microsoft.com/office/powerpoint/2010/main" val="1202968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CFE988A-7542-44DC-9A5D-9821BC6436A8}"/>
              </a:ext>
            </a:extLst>
          </p:cNvPr>
          <p:cNvSpPr/>
          <p:nvPr/>
        </p:nvSpPr>
        <p:spPr>
          <a:xfrm>
            <a:off x="5029200" y="1460344"/>
            <a:ext cx="6836229" cy="4733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8A6EB19-6122-4B70-A841-1896693C8250}"/>
              </a:ext>
            </a:extLst>
          </p:cNvPr>
          <p:cNvSpPr txBox="1"/>
          <p:nvPr/>
        </p:nvSpPr>
        <p:spPr>
          <a:xfrm>
            <a:off x="1256391" y="407362"/>
            <a:ext cx="10106025" cy="769441"/>
          </a:xfrm>
          <a:prstGeom prst="rect">
            <a:avLst/>
          </a:prstGeom>
          <a:noFill/>
        </p:spPr>
        <p:txBody>
          <a:bodyPr wrap="square">
            <a:spAutoFit/>
          </a:bodyPr>
          <a:lstStyle/>
          <a:p>
            <a:pPr>
              <a:spcAft>
                <a:spcPts val="300"/>
              </a:spcAft>
            </a:pP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The Madden-Julian Oscillation (MJO)</a:t>
            </a:r>
          </a:p>
        </p:txBody>
      </p:sp>
      <p:sp>
        <p:nvSpPr>
          <p:cNvPr id="7" name="TextBox 6">
            <a:extLst>
              <a:ext uri="{FF2B5EF4-FFF2-40B4-BE49-F238E27FC236}">
                <a16:creationId xmlns:a16="http://schemas.microsoft.com/office/drawing/2014/main" id="{9487153E-513E-4D66-AA69-0000598FF25F}"/>
              </a:ext>
            </a:extLst>
          </p:cNvPr>
          <p:cNvSpPr txBox="1"/>
          <p:nvPr/>
        </p:nvSpPr>
        <p:spPr>
          <a:xfrm>
            <a:off x="522514" y="2341685"/>
            <a:ext cx="4212771" cy="3508653"/>
          </a:xfrm>
          <a:prstGeom prst="rect">
            <a:avLst/>
          </a:prstGeom>
          <a:noFill/>
        </p:spPr>
        <p:txBody>
          <a:bodyPr wrap="square">
            <a:spAutoFit/>
          </a:bodyPr>
          <a:lstStyle/>
          <a:p>
            <a:pPr marL="342900" indent="-342900">
              <a:spcAft>
                <a:spcPts val="1800"/>
              </a:spcAft>
              <a:buFont typeface="Arial" panose="020B0604020202020204" pitchFamily="34" charset="0"/>
              <a:buChar char="•"/>
            </a:pPr>
            <a:r>
              <a:rPr lang="en-US" sz="23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Eastward moving disturbance of clouds, rainfall, winds, and pressure that traverses the planet in the tropics and returns to its initial starting point in ~30 to 60 days.</a:t>
            </a:r>
          </a:p>
          <a:p>
            <a:pPr marL="342900" indent="-342900">
              <a:spcAft>
                <a:spcPts val="1800"/>
              </a:spcAft>
              <a:buFont typeface="Arial" panose="020B0604020202020204" pitchFamily="34" charset="0"/>
              <a:buChar char="•"/>
            </a:pPr>
            <a:r>
              <a:rPr lang="en-US" sz="2300" u="sng"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Intraseasonal</a:t>
            </a:r>
            <a:r>
              <a:rPr lang="en-US" sz="23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tropical climate variability (i.e. varies on a week-to-week basis).</a:t>
            </a:r>
            <a:endParaRPr lang="en-US" sz="2300" baseline="30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p:txBody>
      </p:sp>
      <p:sp>
        <p:nvSpPr>
          <p:cNvPr id="9" name="TextBox 8">
            <a:extLst>
              <a:ext uri="{FF2B5EF4-FFF2-40B4-BE49-F238E27FC236}">
                <a16:creationId xmlns:a16="http://schemas.microsoft.com/office/drawing/2014/main" id="{607634E8-78A6-4CE2-BC3C-4795B0475A3F}"/>
              </a:ext>
            </a:extLst>
          </p:cNvPr>
          <p:cNvSpPr txBox="1"/>
          <p:nvPr/>
        </p:nvSpPr>
        <p:spPr>
          <a:xfrm>
            <a:off x="494393" y="1660598"/>
            <a:ext cx="5285923" cy="584775"/>
          </a:xfrm>
          <a:prstGeom prst="rect">
            <a:avLst/>
          </a:prstGeom>
          <a:noFill/>
        </p:spPr>
        <p:txBody>
          <a:bodyPr wrap="square">
            <a:spAutoFit/>
          </a:bodyPr>
          <a:lstStyle/>
          <a:p>
            <a:pPr>
              <a:spcAft>
                <a:spcPts val="600"/>
              </a:spcAft>
            </a:pPr>
            <a:r>
              <a:rPr lang="en-US" sz="32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Definition</a:t>
            </a:r>
            <a:endParaRPr lang="en-US" sz="3200" baseline="30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pic>
        <p:nvPicPr>
          <p:cNvPr id="6" name="Picture 5">
            <a:extLst>
              <a:ext uri="{FF2B5EF4-FFF2-40B4-BE49-F238E27FC236}">
                <a16:creationId xmlns:a16="http://schemas.microsoft.com/office/drawing/2014/main" id="{C0EB4F8C-9045-4E74-9AAF-8D6D24C27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229" y="1872342"/>
            <a:ext cx="6250984" cy="4057931"/>
          </a:xfrm>
          <a:prstGeom prst="rect">
            <a:avLst/>
          </a:prstGeom>
        </p:spPr>
      </p:pic>
      <p:cxnSp>
        <p:nvCxnSpPr>
          <p:cNvPr id="13" name="Straight Arrow Connector 12">
            <a:extLst>
              <a:ext uri="{FF2B5EF4-FFF2-40B4-BE49-F238E27FC236}">
                <a16:creationId xmlns:a16="http://schemas.microsoft.com/office/drawing/2014/main" id="{1834EF99-F95F-45AB-B3F7-4A00DC3F7766}"/>
              </a:ext>
            </a:extLst>
          </p:cNvPr>
          <p:cNvCxnSpPr/>
          <p:nvPr/>
        </p:nvCxnSpPr>
        <p:spPr>
          <a:xfrm>
            <a:off x="6955971" y="3004458"/>
            <a:ext cx="2884715"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E8A73CE-67E1-4DF0-8620-D3D3176CB730}"/>
              </a:ext>
            </a:extLst>
          </p:cNvPr>
          <p:cNvCxnSpPr/>
          <p:nvPr/>
        </p:nvCxnSpPr>
        <p:spPr>
          <a:xfrm>
            <a:off x="6955971" y="5105400"/>
            <a:ext cx="2884715"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54C4444-39F6-4C24-8AE5-D4118BE80C89}"/>
              </a:ext>
            </a:extLst>
          </p:cNvPr>
          <p:cNvSpPr txBox="1"/>
          <p:nvPr/>
        </p:nvSpPr>
        <p:spPr>
          <a:xfrm>
            <a:off x="5254798" y="1511724"/>
            <a:ext cx="6686831" cy="353943"/>
          </a:xfrm>
          <a:prstGeom prst="rect">
            <a:avLst/>
          </a:prstGeom>
          <a:noFill/>
        </p:spPr>
        <p:txBody>
          <a:bodyPr wrap="square">
            <a:spAutoFit/>
          </a:bodyPr>
          <a:lstStyle/>
          <a:p>
            <a:pPr>
              <a:spcAft>
                <a:spcPts val="1800"/>
              </a:spcAft>
            </a:pPr>
            <a:r>
              <a:rPr lang="en-US" sz="1700" dirty="0">
                <a:latin typeface="Segoe UI Semilight" panose="020B0402040204020203" pitchFamily="34" charset="0"/>
                <a:ea typeface="Verdana" panose="020B0604030504040204" pitchFamily="34" charset="0"/>
                <a:cs typeface="Segoe UI Semilight" panose="020B0402040204020203" pitchFamily="34" charset="0"/>
              </a:rPr>
              <a:t>200 hPa Velocity Potential and Brightness Temperature (convection)</a:t>
            </a:r>
            <a:endParaRPr lang="en-US" sz="1700" baseline="30000" dirty="0">
              <a:latin typeface="Segoe UI Semilight" panose="020B0402040204020203" pitchFamily="34" charset="0"/>
              <a:ea typeface="Verdana" panose="020B0604030504040204" pitchFamily="34" charset="0"/>
              <a:cs typeface="Segoe UI Semilight" panose="020B0402040204020203" pitchFamily="34" charset="0"/>
            </a:endParaRPr>
          </a:p>
        </p:txBody>
      </p:sp>
      <p:sp>
        <p:nvSpPr>
          <p:cNvPr id="17" name="TextBox 16">
            <a:extLst>
              <a:ext uri="{FF2B5EF4-FFF2-40B4-BE49-F238E27FC236}">
                <a16:creationId xmlns:a16="http://schemas.microsoft.com/office/drawing/2014/main" id="{9E1A6197-8879-4B8C-AAF7-321F279EE9DA}"/>
              </a:ext>
            </a:extLst>
          </p:cNvPr>
          <p:cNvSpPr txBox="1"/>
          <p:nvPr/>
        </p:nvSpPr>
        <p:spPr>
          <a:xfrm>
            <a:off x="5573487" y="5609488"/>
            <a:ext cx="6065926" cy="353943"/>
          </a:xfrm>
          <a:prstGeom prst="rect">
            <a:avLst/>
          </a:prstGeom>
          <a:noFill/>
        </p:spPr>
        <p:txBody>
          <a:bodyPr wrap="square">
            <a:spAutoFit/>
          </a:bodyPr>
          <a:lstStyle/>
          <a:p>
            <a:pPr>
              <a:spcAft>
                <a:spcPts val="1800"/>
              </a:spcAft>
            </a:pPr>
            <a:r>
              <a:rPr lang="en-US" sz="1700" dirty="0">
                <a:latin typeface="Segoe UI Semilight" panose="020B0402040204020203" pitchFamily="34" charset="0"/>
                <a:ea typeface="Verdana" panose="020B0604030504040204" pitchFamily="34" charset="0"/>
                <a:cs typeface="Segoe UI Semilight" panose="020B0402040204020203" pitchFamily="34" charset="0"/>
              </a:rPr>
              <a:t>Convergent (C) / Divergent (D) and associated convection</a:t>
            </a:r>
            <a:endParaRPr lang="en-US" sz="1700" baseline="30000" dirty="0">
              <a:latin typeface="Segoe UI Semilight" panose="020B0402040204020203" pitchFamily="34" charset="0"/>
              <a:ea typeface="Verdana" panose="020B0604030504040204" pitchFamily="34" charset="0"/>
              <a:cs typeface="Segoe UI Semilight" panose="020B0402040204020203" pitchFamily="34" charset="0"/>
            </a:endParaRPr>
          </a:p>
        </p:txBody>
      </p:sp>
      <p:sp>
        <p:nvSpPr>
          <p:cNvPr id="18" name="TextBox 17">
            <a:extLst>
              <a:ext uri="{FF2B5EF4-FFF2-40B4-BE49-F238E27FC236}">
                <a16:creationId xmlns:a16="http://schemas.microsoft.com/office/drawing/2014/main" id="{4B9806ED-AAD2-4127-90B9-3F1A18638AC2}"/>
              </a:ext>
            </a:extLst>
          </p:cNvPr>
          <p:cNvSpPr txBox="1"/>
          <p:nvPr/>
        </p:nvSpPr>
        <p:spPr>
          <a:xfrm>
            <a:off x="4690451" y="4074239"/>
            <a:ext cx="892630" cy="430887"/>
          </a:xfrm>
          <a:prstGeom prst="rect">
            <a:avLst/>
          </a:prstGeom>
          <a:noFill/>
        </p:spPr>
        <p:txBody>
          <a:bodyPr wrap="square">
            <a:spAutoFit/>
          </a:bodyPr>
          <a:lstStyle/>
          <a:p>
            <a:pPr algn="r">
              <a:spcAft>
                <a:spcPts val="1800"/>
              </a:spcAft>
            </a:pPr>
            <a:r>
              <a:rPr lang="en-US" sz="1100" b="1" dirty="0">
                <a:latin typeface="Segoe UI Semilight" panose="020B0402040204020203" pitchFamily="34" charset="0"/>
                <a:ea typeface="Verdana" panose="020B0604030504040204" pitchFamily="34" charset="0"/>
                <a:cs typeface="Segoe UI Semilight" panose="020B0402040204020203" pitchFamily="34" charset="0"/>
              </a:rPr>
              <a:t>MJO PHASE</a:t>
            </a:r>
          </a:p>
        </p:txBody>
      </p:sp>
    </p:spTree>
    <p:extLst>
      <p:ext uri="{BB962C8B-B14F-4D97-AF65-F5344CB8AC3E}">
        <p14:creationId xmlns:p14="http://schemas.microsoft.com/office/powerpoint/2010/main" val="19715834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3155795" y="407362"/>
            <a:ext cx="8206621" cy="769441"/>
          </a:xfrm>
          <a:prstGeom prst="rect">
            <a:avLst/>
          </a:prstGeom>
          <a:noFill/>
        </p:spPr>
        <p:txBody>
          <a:bodyPr wrap="square">
            <a:spAutoFit/>
          </a:bodyPr>
          <a:lstStyle/>
          <a:p>
            <a:pPr>
              <a:spcAft>
                <a:spcPts val="300"/>
              </a:spcAft>
            </a:pPr>
            <a:r>
              <a:rPr lang="en-US" sz="4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Importance of the MJO</a:t>
            </a:r>
          </a:p>
        </p:txBody>
      </p:sp>
      <p:sp>
        <p:nvSpPr>
          <p:cNvPr id="7" name="TextBox 6">
            <a:extLst>
              <a:ext uri="{FF2B5EF4-FFF2-40B4-BE49-F238E27FC236}">
                <a16:creationId xmlns:a16="http://schemas.microsoft.com/office/drawing/2014/main" id="{9487153E-513E-4D66-AA69-0000598FF25F}"/>
              </a:ext>
            </a:extLst>
          </p:cNvPr>
          <p:cNvSpPr txBox="1"/>
          <p:nvPr/>
        </p:nvSpPr>
        <p:spPr>
          <a:xfrm>
            <a:off x="544478" y="1596961"/>
            <a:ext cx="6625756" cy="4416594"/>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Key for the variability of precipitation in the tropics.</a:t>
            </a:r>
          </a:p>
          <a:p>
            <a:pPr marL="800100" lvl="1" indent="-342900">
              <a:spcAft>
                <a:spcPts val="1200"/>
              </a:spcAft>
              <a:buFont typeface="Arial" panose="020B0604020202020204" pitchFamily="34" charset="0"/>
              <a:buChar char="•"/>
            </a:pP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Upper divergent phase enhances deep convection and tropical cyclone intensity.</a:t>
            </a:r>
          </a:p>
          <a:p>
            <a:pPr marL="800100" lvl="1" indent="-342900">
              <a:spcAft>
                <a:spcPts val="1800"/>
              </a:spcAft>
              <a:buFont typeface="Arial" panose="020B0604020202020204" pitchFamily="34" charset="0"/>
              <a:buChar char="•"/>
            </a:pPr>
            <a:r>
              <a:rPr lang="en-US" sz="19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Upper convergent phase enhances easterly trades and regions of orographic forcing (e.g. Eastern Costa Rica)</a:t>
            </a:r>
            <a:endParaRPr lang="en-US" sz="6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marL="342900" indent="-342900">
              <a:spcAft>
                <a:spcPts val="1800"/>
              </a:spcAft>
              <a:buFont typeface="Arial" panose="020B0604020202020204" pitchFamily="34" charset="0"/>
              <a:buChar char="•"/>
            </a:pP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Affects the extra tropics too, via teleconnections (generation of Rossby Waves) and modulation of the subtropical jets.</a:t>
            </a:r>
          </a:p>
          <a:p>
            <a:pPr marL="342900" indent="-342900">
              <a:spcAft>
                <a:spcPts val="1800"/>
              </a:spcAft>
              <a:buFont typeface="Arial" panose="020B0604020202020204" pitchFamily="34" charset="0"/>
              <a:buChar char="•"/>
            </a:pP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West tier of upper divergent phase enhances tropical cyclogenesis (low-level westerlies and less shear).</a:t>
            </a:r>
          </a:p>
        </p:txBody>
      </p:sp>
      <p:pic>
        <p:nvPicPr>
          <p:cNvPr id="2" name="Picture 1">
            <a:extLst>
              <a:ext uri="{FF2B5EF4-FFF2-40B4-BE49-F238E27FC236}">
                <a16:creationId xmlns:a16="http://schemas.microsoft.com/office/drawing/2014/main" id="{9F278A4A-4C58-405B-AAAC-2E75179C848F}"/>
              </a:ext>
            </a:extLst>
          </p:cNvPr>
          <p:cNvPicPr>
            <a:picLocks noChangeAspect="1"/>
          </p:cNvPicPr>
          <p:nvPr/>
        </p:nvPicPr>
        <p:blipFill>
          <a:blip r:embed="rId3"/>
          <a:stretch>
            <a:fillRect/>
          </a:stretch>
        </p:blipFill>
        <p:spPr>
          <a:xfrm>
            <a:off x="8123196" y="1596961"/>
            <a:ext cx="3524326" cy="4745253"/>
          </a:xfrm>
          <a:prstGeom prst="rect">
            <a:avLst/>
          </a:prstGeom>
        </p:spPr>
      </p:pic>
      <p:sp>
        <p:nvSpPr>
          <p:cNvPr id="3" name="Arrow: Right 2">
            <a:extLst>
              <a:ext uri="{FF2B5EF4-FFF2-40B4-BE49-F238E27FC236}">
                <a16:creationId xmlns:a16="http://schemas.microsoft.com/office/drawing/2014/main" id="{7A4532A3-5863-418C-9585-04502546E281}"/>
              </a:ext>
            </a:extLst>
          </p:cNvPr>
          <p:cNvSpPr/>
          <p:nvPr/>
        </p:nvSpPr>
        <p:spPr>
          <a:xfrm>
            <a:off x="6935590" y="3805258"/>
            <a:ext cx="1187606" cy="53550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36851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3222174" y="565400"/>
            <a:ext cx="6879771" cy="830997"/>
          </a:xfrm>
          <a:prstGeom prst="rect">
            <a:avLst/>
          </a:prstGeom>
          <a:noFill/>
        </p:spPr>
        <p:txBody>
          <a:bodyPr wrap="square">
            <a:spAutoFit/>
          </a:bodyPr>
          <a:lstStyle/>
          <a:p>
            <a:pPr>
              <a:spcAft>
                <a:spcPts val="300"/>
              </a:spcAft>
            </a:pPr>
            <a:r>
              <a:rPr lang="en-US" sz="4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History of the MJO</a:t>
            </a:r>
          </a:p>
        </p:txBody>
      </p:sp>
      <p:sp>
        <p:nvSpPr>
          <p:cNvPr id="7" name="TextBox 6">
            <a:extLst>
              <a:ext uri="{FF2B5EF4-FFF2-40B4-BE49-F238E27FC236}">
                <a16:creationId xmlns:a16="http://schemas.microsoft.com/office/drawing/2014/main" id="{9487153E-513E-4D66-AA69-0000598FF25F}"/>
              </a:ext>
            </a:extLst>
          </p:cNvPr>
          <p:cNvSpPr txBox="1"/>
          <p:nvPr/>
        </p:nvSpPr>
        <p:spPr>
          <a:xfrm>
            <a:off x="548818" y="1988494"/>
            <a:ext cx="5699581" cy="3739485"/>
          </a:xfrm>
          <a:prstGeom prst="rect">
            <a:avLst/>
          </a:prstGeom>
          <a:noFill/>
        </p:spPr>
        <p:txBody>
          <a:bodyPr wrap="square">
            <a:spAutoFit/>
          </a:bodyPr>
          <a:lstStyle/>
          <a:p>
            <a:pPr marL="342900" indent="-342900">
              <a:spcAft>
                <a:spcPts val="1800"/>
              </a:spcAft>
              <a:buFont typeface="Arial" panose="020B0604020202020204" pitchFamily="34" charset="0"/>
              <a:buChar char="•"/>
            </a:pPr>
            <a:r>
              <a:rPr lang="en-US" sz="23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It was first noticed by Dr. Roland Madden and Dr. Paul Julian in the early 1970s, when they were studying tropical wind and pressure patterns. </a:t>
            </a:r>
          </a:p>
          <a:p>
            <a:pPr marL="342900" indent="-342900">
              <a:spcAft>
                <a:spcPts val="1800"/>
              </a:spcAft>
              <a:buFont typeface="Arial" panose="020B0604020202020204" pitchFamily="34" charset="0"/>
              <a:buChar char="•"/>
            </a:pPr>
            <a:r>
              <a:rPr lang="en-US" sz="23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They noticed regular oscillations in winds between Singapore and Canton Island in the west central equatorial Pacific.</a:t>
            </a:r>
          </a:p>
          <a:p>
            <a:pPr marL="342900" indent="-342900">
              <a:spcAft>
                <a:spcPts val="1800"/>
              </a:spcAft>
              <a:buFont typeface="Arial" panose="020B0604020202020204" pitchFamily="34" charset="0"/>
              <a:buChar char="•"/>
            </a:pPr>
            <a:r>
              <a:rPr lang="en-US" sz="23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Reference: (Madden and Julian, 1971; 1972; Zhang, 2005). </a:t>
            </a:r>
          </a:p>
        </p:txBody>
      </p:sp>
      <p:pic>
        <p:nvPicPr>
          <p:cNvPr id="2" name="Picture 1">
            <a:extLst>
              <a:ext uri="{FF2B5EF4-FFF2-40B4-BE49-F238E27FC236}">
                <a16:creationId xmlns:a16="http://schemas.microsoft.com/office/drawing/2014/main" id="{371A8E6C-BB76-4434-AF98-C76BA3A73495}"/>
              </a:ext>
            </a:extLst>
          </p:cNvPr>
          <p:cNvPicPr>
            <a:picLocks noChangeAspect="1"/>
          </p:cNvPicPr>
          <p:nvPr/>
        </p:nvPicPr>
        <p:blipFill>
          <a:blip r:embed="rId3"/>
          <a:stretch>
            <a:fillRect/>
          </a:stretch>
        </p:blipFill>
        <p:spPr>
          <a:xfrm>
            <a:off x="6509656" y="2110330"/>
            <a:ext cx="4918073" cy="3191013"/>
          </a:xfrm>
          <a:prstGeom prst="rect">
            <a:avLst/>
          </a:prstGeom>
        </p:spPr>
      </p:pic>
      <p:sp>
        <p:nvSpPr>
          <p:cNvPr id="6" name="TextBox 5">
            <a:extLst>
              <a:ext uri="{FF2B5EF4-FFF2-40B4-BE49-F238E27FC236}">
                <a16:creationId xmlns:a16="http://schemas.microsoft.com/office/drawing/2014/main" id="{F95B56DD-1836-4C46-9D8C-F6BE144743DA}"/>
              </a:ext>
            </a:extLst>
          </p:cNvPr>
          <p:cNvSpPr txBox="1"/>
          <p:nvPr/>
        </p:nvSpPr>
        <p:spPr>
          <a:xfrm>
            <a:off x="6378512" y="5301343"/>
            <a:ext cx="5433005" cy="369332"/>
          </a:xfrm>
          <a:prstGeom prst="rect">
            <a:avLst/>
          </a:prstGeom>
          <a:noFill/>
        </p:spPr>
        <p:txBody>
          <a:bodyPr wrap="square">
            <a:spAutoFit/>
          </a:bodyPr>
          <a:lstStyle/>
          <a:p>
            <a:pPr>
              <a:spcAft>
                <a:spcPts val="1800"/>
              </a:spcAft>
            </a:pPr>
            <a:r>
              <a:rPr lang="en-US"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Source: CPC.</a:t>
            </a:r>
            <a:endParaRPr lang="en-US" baseline="300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endParaRPr>
          </a:p>
        </p:txBody>
      </p:sp>
    </p:spTree>
    <p:extLst>
      <p:ext uri="{BB962C8B-B14F-4D97-AF65-F5344CB8AC3E}">
        <p14:creationId xmlns:p14="http://schemas.microsoft.com/office/powerpoint/2010/main" val="37728556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2653937" y="442400"/>
            <a:ext cx="7429862" cy="830997"/>
          </a:xfrm>
          <a:prstGeom prst="rect">
            <a:avLst/>
          </a:prstGeom>
          <a:noFill/>
        </p:spPr>
        <p:txBody>
          <a:bodyPr wrap="square">
            <a:spAutoFit/>
          </a:bodyPr>
          <a:lstStyle/>
          <a:p>
            <a:pPr>
              <a:spcAft>
                <a:spcPts val="300"/>
              </a:spcAft>
            </a:pPr>
            <a:r>
              <a:rPr lang="en-US" sz="4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What triggers the MJO?</a:t>
            </a:r>
          </a:p>
        </p:txBody>
      </p:sp>
      <p:sp>
        <p:nvSpPr>
          <p:cNvPr id="7" name="TextBox 6">
            <a:extLst>
              <a:ext uri="{FF2B5EF4-FFF2-40B4-BE49-F238E27FC236}">
                <a16:creationId xmlns:a16="http://schemas.microsoft.com/office/drawing/2014/main" id="{9487153E-513E-4D66-AA69-0000598FF25F}"/>
              </a:ext>
            </a:extLst>
          </p:cNvPr>
          <p:cNvSpPr txBox="1"/>
          <p:nvPr/>
        </p:nvSpPr>
        <p:spPr>
          <a:xfrm>
            <a:off x="540836" y="1561603"/>
            <a:ext cx="4825822" cy="1200329"/>
          </a:xfrm>
          <a:prstGeom prst="rect">
            <a:avLst/>
          </a:prstGeom>
          <a:noFill/>
        </p:spPr>
        <p:txBody>
          <a:bodyPr wrap="square">
            <a:spAutoFit/>
          </a:bodyPr>
          <a:lstStyle/>
          <a:p>
            <a:pPr>
              <a:spcAft>
                <a:spcPts val="1800"/>
              </a:spcAft>
            </a:pP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Strong convection that forms over warm </a:t>
            </a:r>
            <a:r>
              <a:rPr lang="en-US" sz="2400" u="sng"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equatorial</a:t>
            </a: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waters (&gt;27°C). Examples of triggers:</a:t>
            </a:r>
          </a:p>
        </p:txBody>
      </p:sp>
      <p:sp>
        <p:nvSpPr>
          <p:cNvPr id="8" name="TextBox 7">
            <a:extLst>
              <a:ext uri="{FF2B5EF4-FFF2-40B4-BE49-F238E27FC236}">
                <a16:creationId xmlns:a16="http://schemas.microsoft.com/office/drawing/2014/main" id="{5275C235-AD0A-452D-9077-490501D48027}"/>
              </a:ext>
            </a:extLst>
          </p:cNvPr>
          <p:cNvSpPr txBox="1"/>
          <p:nvPr/>
        </p:nvSpPr>
        <p:spPr>
          <a:xfrm>
            <a:off x="564961" y="2815754"/>
            <a:ext cx="4825822" cy="3016210"/>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Tropospheric Kelvin Wave</a:t>
            </a:r>
          </a:p>
          <a:p>
            <a:pPr marL="342900" indent="-342900">
              <a:spcAft>
                <a:spcPts val="1200"/>
              </a:spcAft>
              <a:buFont typeface="Arial" panose="020B0604020202020204" pitchFamily="34" charset="0"/>
              <a:buChar char="•"/>
            </a:pP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Upper troughs/upper jets</a:t>
            </a:r>
          </a:p>
          <a:p>
            <a:pPr marL="342900" indent="-342900">
              <a:spcAft>
                <a:spcPts val="1200"/>
              </a:spcAft>
              <a:buFont typeface="Arial" panose="020B0604020202020204" pitchFamily="34" charset="0"/>
              <a:buChar char="•"/>
            </a:pP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Low-level westerly wind bursts</a:t>
            </a:r>
          </a:p>
          <a:p>
            <a:pPr marL="342900" indent="-342900">
              <a:spcAft>
                <a:spcPts val="1200"/>
              </a:spcAft>
              <a:buFont typeface="Arial" panose="020B0604020202020204" pitchFamily="34" charset="0"/>
              <a:buChar char="•"/>
            </a:pP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Mesoscale Convective System (MCS)</a:t>
            </a:r>
          </a:p>
          <a:p>
            <a:pPr marL="342900" indent="-342900">
              <a:spcAft>
                <a:spcPts val="1200"/>
              </a:spcAft>
              <a:buFont typeface="Arial" panose="020B0604020202020204" pitchFamily="34" charset="0"/>
              <a:buChar char="•"/>
            </a:pP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Dry air intrusions over ITCZ located away from the equator</a:t>
            </a:r>
          </a:p>
          <a:p>
            <a:pPr marL="342900" indent="-342900">
              <a:spcAft>
                <a:spcPts val="1200"/>
              </a:spcAft>
              <a:buFont typeface="Arial" panose="020B0604020202020204" pitchFamily="34" charset="0"/>
              <a:buChar char="•"/>
            </a:pP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Arriving MJO pulse, </a:t>
            </a:r>
            <a:r>
              <a:rPr lang="en-US" sz="2000" dirty="0" err="1">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etc</a:t>
            </a: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t>
            </a:r>
          </a:p>
        </p:txBody>
      </p:sp>
      <p:grpSp>
        <p:nvGrpSpPr>
          <p:cNvPr id="13" name="Group 12">
            <a:extLst>
              <a:ext uri="{FF2B5EF4-FFF2-40B4-BE49-F238E27FC236}">
                <a16:creationId xmlns:a16="http://schemas.microsoft.com/office/drawing/2014/main" id="{6B5E310F-DB41-49DA-9316-B5E4D461812D}"/>
              </a:ext>
            </a:extLst>
          </p:cNvPr>
          <p:cNvGrpSpPr/>
          <p:nvPr/>
        </p:nvGrpSpPr>
        <p:grpSpPr>
          <a:xfrm>
            <a:off x="5603788" y="3324453"/>
            <a:ext cx="5936438" cy="2913140"/>
            <a:chOff x="5900606" y="3250492"/>
            <a:chExt cx="5670908" cy="2850852"/>
          </a:xfrm>
        </p:grpSpPr>
        <p:pic>
          <p:nvPicPr>
            <p:cNvPr id="9" name="Picture 8">
              <a:extLst>
                <a:ext uri="{FF2B5EF4-FFF2-40B4-BE49-F238E27FC236}">
                  <a16:creationId xmlns:a16="http://schemas.microsoft.com/office/drawing/2014/main" id="{A31EEB0C-4056-44C2-8B31-48165952D3EE}"/>
                </a:ext>
              </a:extLst>
            </p:cNvPr>
            <p:cNvPicPr>
              <a:picLocks noChangeAspect="1"/>
            </p:cNvPicPr>
            <p:nvPr/>
          </p:nvPicPr>
          <p:blipFill rotWithShape="1">
            <a:blip r:embed="rId4"/>
            <a:srcRect t="6515" r="3172" b="56000"/>
            <a:stretch/>
          </p:blipFill>
          <p:spPr>
            <a:xfrm>
              <a:off x="5900606" y="3250492"/>
              <a:ext cx="5670908" cy="2850852"/>
            </a:xfrm>
            <a:prstGeom prst="rect">
              <a:avLst/>
            </a:prstGeom>
          </p:spPr>
        </p:pic>
        <p:pic>
          <p:nvPicPr>
            <p:cNvPr id="10" name="Picture 9">
              <a:extLst>
                <a:ext uri="{FF2B5EF4-FFF2-40B4-BE49-F238E27FC236}">
                  <a16:creationId xmlns:a16="http://schemas.microsoft.com/office/drawing/2014/main" id="{BCF95B70-DC02-40FC-AB23-225B3FFFD64A}"/>
                </a:ext>
              </a:extLst>
            </p:cNvPr>
            <p:cNvPicPr>
              <a:picLocks noChangeAspect="1"/>
            </p:cNvPicPr>
            <p:nvPr/>
          </p:nvPicPr>
          <p:blipFill rotWithShape="1">
            <a:blip r:embed="rId4"/>
            <a:srcRect l="30689" t="92780" r="33861" b="2330"/>
            <a:stretch/>
          </p:blipFill>
          <p:spPr>
            <a:xfrm>
              <a:off x="10112828" y="5840087"/>
              <a:ext cx="1458686" cy="261257"/>
            </a:xfrm>
            <a:prstGeom prst="rect">
              <a:avLst/>
            </a:prstGeom>
          </p:spPr>
        </p:pic>
      </p:grpSp>
      <p:sp>
        <p:nvSpPr>
          <p:cNvPr id="11" name="Speech Bubble: Rectangle with Corners Rounded 10">
            <a:extLst>
              <a:ext uri="{FF2B5EF4-FFF2-40B4-BE49-F238E27FC236}">
                <a16:creationId xmlns:a16="http://schemas.microsoft.com/office/drawing/2014/main" id="{9A187581-BC72-402D-83E2-BD6D4BCD1716}"/>
              </a:ext>
            </a:extLst>
          </p:cNvPr>
          <p:cNvSpPr/>
          <p:nvPr/>
        </p:nvSpPr>
        <p:spPr>
          <a:xfrm>
            <a:off x="7280476" y="1561603"/>
            <a:ext cx="3993267" cy="1596293"/>
          </a:xfrm>
          <a:prstGeom prst="wedgeRoundRectCallout">
            <a:avLst>
              <a:gd name="adj1" fmla="val -27830"/>
              <a:gd name="adj2" fmla="val 8714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9C37896-7D7A-4C48-BE4B-E9132808F8E6}"/>
              </a:ext>
            </a:extLst>
          </p:cNvPr>
          <p:cNvSpPr txBox="1"/>
          <p:nvPr/>
        </p:nvSpPr>
        <p:spPr>
          <a:xfrm>
            <a:off x="7413257" y="1690209"/>
            <a:ext cx="3860486" cy="1323439"/>
          </a:xfrm>
          <a:prstGeom prst="rect">
            <a:avLst/>
          </a:prstGeom>
          <a:noFill/>
        </p:spPr>
        <p:txBody>
          <a:bodyPr wrap="square">
            <a:spAutoFit/>
          </a:bodyPr>
          <a:lstStyle/>
          <a:p>
            <a:pPr>
              <a:spcAft>
                <a:spcPts val="1800"/>
              </a:spcAft>
            </a:pP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Latent heat release from strong convection generates gyres, symmetric to the equator, due to Geostrophic Adjustment</a:t>
            </a:r>
          </a:p>
        </p:txBody>
      </p:sp>
      <p:sp>
        <p:nvSpPr>
          <p:cNvPr id="16" name="Arrow: Right 15">
            <a:extLst>
              <a:ext uri="{FF2B5EF4-FFF2-40B4-BE49-F238E27FC236}">
                <a16:creationId xmlns:a16="http://schemas.microsoft.com/office/drawing/2014/main" id="{1D57C061-CBF4-4405-BE39-E5E1CA055433}"/>
              </a:ext>
            </a:extLst>
          </p:cNvPr>
          <p:cNvSpPr/>
          <p:nvPr/>
        </p:nvSpPr>
        <p:spPr>
          <a:xfrm>
            <a:off x="9145805" y="3946063"/>
            <a:ext cx="871676" cy="265130"/>
          </a:xfrm>
          <a:custGeom>
            <a:avLst/>
            <a:gdLst>
              <a:gd name="connsiteX0" fmla="*/ 0 w 1257299"/>
              <a:gd name="connsiteY0" fmla="*/ 151207 h 604826"/>
              <a:gd name="connsiteX1" fmla="*/ 954886 w 1257299"/>
              <a:gd name="connsiteY1" fmla="*/ 151207 h 604826"/>
              <a:gd name="connsiteX2" fmla="*/ 954886 w 1257299"/>
              <a:gd name="connsiteY2" fmla="*/ 0 h 604826"/>
              <a:gd name="connsiteX3" fmla="*/ 1257299 w 1257299"/>
              <a:gd name="connsiteY3" fmla="*/ 302413 h 604826"/>
              <a:gd name="connsiteX4" fmla="*/ 954886 w 1257299"/>
              <a:gd name="connsiteY4" fmla="*/ 604826 h 604826"/>
              <a:gd name="connsiteX5" fmla="*/ 954886 w 1257299"/>
              <a:gd name="connsiteY5" fmla="*/ 453620 h 604826"/>
              <a:gd name="connsiteX6" fmla="*/ 0 w 1257299"/>
              <a:gd name="connsiteY6" fmla="*/ 453620 h 604826"/>
              <a:gd name="connsiteX7" fmla="*/ 0 w 1257299"/>
              <a:gd name="connsiteY7" fmla="*/ 151207 h 604826"/>
              <a:gd name="connsiteX0" fmla="*/ 313765 w 1571064"/>
              <a:gd name="connsiteY0" fmla="*/ 151207 h 604826"/>
              <a:gd name="connsiteX1" fmla="*/ 1268651 w 1571064"/>
              <a:gd name="connsiteY1" fmla="*/ 151207 h 604826"/>
              <a:gd name="connsiteX2" fmla="*/ 1268651 w 1571064"/>
              <a:gd name="connsiteY2" fmla="*/ 0 h 604826"/>
              <a:gd name="connsiteX3" fmla="*/ 1571064 w 1571064"/>
              <a:gd name="connsiteY3" fmla="*/ 302413 h 604826"/>
              <a:gd name="connsiteX4" fmla="*/ 1268651 w 1571064"/>
              <a:gd name="connsiteY4" fmla="*/ 604826 h 604826"/>
              <a:gd name="connsiteX5" fmla="*/ 1268651 w 1571064"/>
              <a:gd name="connsiteY5" fmla="*/ 453620 h 604826"/>
              <a:gd name="connsiteX6" fmla="*/ 0 w 1571064"/>
              <a:gd name="connsiteY6" fmla="*/ 381903 h 604826"/>
              <a:gd name="connsiteX7" fmla="*/ 313765 w 1571064"/>
              <a:gd name="connsiteY7" fmla="*/ 151207 h 604826"/>
              <a:gd name="connsiteX0" fmla="*/ 313765 w 1571064"/>
              <a:gd name="connsiteY0" fmla="*/ 151207 h 604826"/>
              <a:gd name="connsiteX1" fmla="*/ 1268651 w 1571064"/>
              <a:gd name="connsiteY1" fmla="*/ 151207 h 604826"/>
              <a:gd name="connsiteX2" fmla="*/ 1268651 w 1571064"/>
              <a:gd name="connsiteY2" fmla="*/ 0 h 604826"/>
              <a:gd name="connsiteX3" fmla="*/ 1571064 w 1571064"/>
              <a:gd name="connsiteY3" fmla="*/ 302413 h 604826"/>
              <a:gd name="connsiteX4" fmla="*/ 1268651 w 1571064"/>
              <a:gd name="connsiteY4" fmla="*/ 604826 h 604826"/>
              <a:gd name="connsiteX5" fmla="*/ 1156592 w 1571064"/>
              <a:gd name="connsiteY5" fmla="*/ 363973 h 604826"/>
              <a:gd name="connsiteX6" fmla="*/ 0 w 1571064"/>
              <a:gd name="connsiteY6" fmla="*/ 381903 h 604826"/>
              <a:gd name="connsiteX7" fmla="*/ 313765 w 1571064"/>
              <a:gd name="connsiteY7" fmla="*/ 151207 h 604826"/>
              <a:gd name="connsiteX0" fmla="*/ 313765 w 1571064"/>
              <a:gd name="connsiteY0" fmla="*/ 151207 h 528626"/>
              <a:gd name="connsiteX1" fmla="*/ 1268651 w 1571064"/>
              <a:gd name="connsiteY1" fmla="*/ 151207 h 528626"/>
              <a:gd name="connsiteX2" fmla="*/ 1268651 w 1571064"/>
              <a:gd name="connsiteY2" fmla="*/ 0 h 528626"/>
              <a:gd name="connsiteX3" fmla="*/ 1571064 w 1571064"/>
              <a:gd name="connsiteY3" fmla="*/ 302413 h 528626"/>
              <a:gd name="connsiteX4" fmla="*/ 927992 w 1571064"/>
              <a:gd name="connsiteY4" fmla="*/ 528626 h 528626"/>
              <a:gd name="connsiteX5" fmla="*/ 1156592 w 1571064"/>
              <a:gd name="connsiteY5" fmla="*/ 363973 h 528626"/>
              <a:gd name="connsiteX6" fmla="*/ 0 w 1571064"/>
              <a:gd name="connsiteY6" fmla="*/ 381903 h 528626"/>
              <a:gd name="connsiteX7" fmla="*/ 313765 w 1571064"/>
              <a:gd name="connsiteY7" fmla="*/ 151207 h 528626"/>
              <a:gd name="connsiteX0" fmla="*/ 313765 w 1571064"/>
              <a:gd name="connsiteY0" fmla="*/ 88454 h 465873"/>
              <a:gd name="connsiteX1" fmla="*/ 1268651 w 1571064"/>
              <a:gd name="connsiteY1" fmla="*/ 88454 h 465873"/>
              <a:gd name="connsiteX2" fmla="*/ 1313474 w 1571064"/>
              <a:gd name="connsiteY2" fmla="*/ 0 h 465873"/>
              <a:gd name="connsiteX3" fmla="*/ 1571064 w 1571064"/>
              <a:gd name="connsiteY3" fmla="*/ 239660 h 465873"/>
              <a:gd name="connsiteX4" fmla="*/ 927992 w 1571064"/>
              <a:gd name="connsiteY4" fmla="*/ 465873 h 465873"/>
              <a:gd name="connsiteX5" fmla="*/ 1156592 w 1571064"/>
              <a:gd name="connsiteY5" fmla="*/ 301220 h 465873"/>
              <a:gd name="connsiteX6" fmla="*/ 0 w 1571064"/>
              <a:gd name="connsiteY6" fmla="*/ 319150 h 465873"/>
              <a:gd name="connsiteX7" fmla="*/ 313765 w 1571064"/>
              <a:gd name="connsiteY7" fmla="*/ 88454 h 465873"/>
              <a:gd name="connsiteX0" fmla="*/ 304801 w 1562100"/>
              <a:gd name="connsiteY0" fmla="*/ 88454 h 465873"/>
              <a:gd name="connsiteX1" fmla="*/ 1259687 w 1562100"/>
              <a:gd name="connsiteY1" fmla="*/ 88454 h 465873"/>
              <a:gd name="connsiteX2" fmla="*/ 1304510 w 1562100"/>
              <a:gd name="connsiteY2" fmla="*/ 0 h 465873"/>
              <a:gd name="connsiteX3" fmla="*/ 1562100 w 1562100"/>
              <a:gd name="connsiteY3" fmla="*/ 239660 h 465873"/>
              <a:gd name="connsiteX4" fmla="*/ 919028 w 1562100"/>
              <a:gd name="connsiteY4" fmla="*/ 465873 h 465873"/>
              <a:gd name="connsiteX5" fmla="*/ 1147628 w 1562100"/>
              <a:gd name="connsiteY5" fmla="*/ 301220 h 465873"/>
              <a:gd name="connsiteX6" fmla="*/ 0 w 1562100"/>
              <a:gd name="connsiteY6" fmla="*/ 292256 h 465873"/>
              <a:gd name="connsiteX7" fmla="*/ 304801 w 1562100"/>
              <a:gd name="connsiteY7" fmla="*/ 88454 h 465873"/>
              <a:gd name="connsiteX0" fmla="*/ 251241 w 1562100"/>
              <a:gd name="connsiteY0" fmla="*/ 119419 h 465873"/>
              <a:gd name="connsiteX1" fmla="*/ 1259687 w 1562100"/>
              <a:gd name="connsiteY1" fmla="*/ 88454 h 465873"/>
              <a:gd name="connsiteX2" fmla="*/ 1304510 w 1562100"/>
              <a:gd name="connsiteY2" fmla="*/ 0 h 465873"/>
              <a:gd name="connsiteX3" fmla="*/ 1562100 w 1562100"/>
              <a:gd name="connsiteY3" fmla="*/ 239660 h 465873"/>
              <a:gd name="connsiteX4" fmla="*/ 919028 w 1562100"/>
              <a:gd name="connsiteY4" fmla="*/ 465873 h 465873"/>
              <a:gd name="connsiteX5" fmla="*/ 1147628 w 1562100"/>
              <a:gd name="connsiteY5" fmla="*/ 301220 h 465873"/>
              <a:gd name="connsiteX6" fmla="*/ 0 w 1562100"/>
              <a:gd name="connsiteY6" fmla="*/ 292256 h 465873"/>
              <a:gd name="connsiteX7" fmla="*/ 251241 w 1562100"/>
              <a:gd name="connsiteY7" fmla="*/ 119419 h 465873"/>
              <a:gd name="connsiteX0" fmla="*/ 251241 w 1562100"/>
              <a:gd name="connsiteY0" fmla="*/ 119419 h 465873"/>
              <a:gd name="connsiteX1" fmla="*/ 1229080 w 1562100"/>
              <a:gd name="connsiteY1" fmla="*/ 129742 h 465873"/>
              <a:gd name="connsiteX2" fmla="*/ 1304510 w 1562100"/>
              <a:gd name="connsiteY2" fmla="*/ 0 h 465873"/>
              <a:gd name="connsiteX3" fmla="*/ 1562100 w 1562100"/>
              <a:gd name="connsiteY3" fmla="*/ 239660 h 465873"/>
              <a:gd name="connsiteX4" fmla="*/ 919028 w 1562100"/>
              <a:gd name="connsiteY4" fmla="*/ 465873 h 465873"/>
              <a:gd name="connsiteX5" fmla="*/ 1147628 w 1562100"/>
              <a:gd name="connsiteY5" fmla="*/ 301220 h 465873"/>
              <a:gd name="connsiteX6" fmla="*/ 0 w 1562100"/>
              <a:gd name="connsiteY6" fmla="*/ 292256 h 465873"/>
              <a:gd name="connsiteX7" fmla="*/ 251241 w 1562100"/>
              <a:gd name="connsiteY7" fmla="*/ 119419 h 465873"/>
              <a:gd name="connsiteX0" fmla="*/ 251241 w 1562100"/>
              <a:gd name="connsiteY0" fmla="*/ 83293 h 429747"/>
              <a:gd name="connsiteX1" fmla="*/ 1229080 w 1562100"/>
              <a:gd name="connsiteY1" fmla="*/ 93616 h 429747"/>
              <a:gd name="connsiteX2" fmla="*/ 1220346 w 1562100"/>
              <a:gd name="connsiteY2" fmla="*/ 0 h 429747"/>
              <a:gd name="connsiteX3" fmla="*/ 1562100 w 1562100"/>
              <a:gd name="connsiteY3" fmla="*/ 203534 h 429747"/>
              <a:gd name="connsiteX4" fmla="*/ 919028 w 1562100"/>
              <a:gd name="connsiteY4" fmla="*/ 429747 h 429747"/>
              <a:gd name="connsiteX5" fmla="*/ 1147628 w 1562100"/>
              <a:gd name="connsiteY5" fmla="*/ 265094 h 429747"/>
              <a:gd name="connsiteX6" fmla="*/ 0 w 1562100"/>
              <a:gd name="connsiteY6" fmla="*/ 256130 h 429747"/>
              <a:gd name="connsiteX7" fmla="*/ 251241 w 1562100"/>
              <a:gd name="connsiteY7" fmla="*/ 83293 h 429747"/>
              <a:gd name="connsiteX0" fmla="*/ 251241 w 1692174"/>
              <a:gd name="connsiteY0" fmla="*/ 83293 h 429747"/>
              <a:gd name="connsiteX1" fmla="*/ 1229080 w 1692174"/>
              <a:gd name="connsiteY1" fmla="*/ 93616 h 429747"/>
              <a:gd name="connsiteX2" fmla="*/ 1220346 w 1692174"/>
              <a:gd name="connsiteY2" fmla="*/ 0 h 429747"/>
              <a:gd name="connsiteX3" fmla="*/ 1692174 w 1692174"/>
              <a:gd name="connsiteY3" fmla="*/ 162246 h 429747"/>
              <a:gd name="connsiteX4" fmla="*/ 919028 w 1692174"/>
              <a:gd name="connsiteY4" fmla="*/ 429747 h 429747"/>
              <a:gd name="connsiteX5" fmla="*/ 1147628 w 1692174"/>
              <a:gd name="connsiteY5" fmla="*/ 265094 h 429747"/>
              <a:gd name="connsiteX6" fmla="*/ 0 w 1692174"/>
              <a:gd name="connsiteY6" fmla="*/ 256130 h 429747"/>
              <a:gd name="connsiteX7" fmla="*/ 251241 w 1692174"/>
              <a:gd name="connsiteY7" fmla="*/ 83293 h 429747"/>
              <a:gd name="connsiteX0" fmla="*/ 251241 w 1692174"/>
              <a:gd name="connsiteY0" fmla="*/ 83293 h 429747"/>
              <a:gd name="connsiteX1" fmla="*/ 1229080 w 1692174"/>
              <a:gd name="connsiteY1" fmla="*/ 93616 h 429747"/>
              <a:gd name="connsiteX2" fmla="*/ 1220346 w 1692174"/>
              <a:gd name="connsiteY2" fmla="*/ 0 h 429747"/>
              <a:gd name="connsiteX3" fmla="*/ 1692174 w 1692174"/>
              <a:gd name="connsiteY3" fmla="*/ 162246 h 429747"/>
              <a:gd name="connsiteX4" fmla="*/ 919028 w 1692174"/>
              <a:gd name="connsiteY4" fmla="*/ 429747 h 429747"/>
              <a:gd name="connsiteX5" fmla="*/ 1178232 w 1692174"/>
              <a:gd name="connsiteY5" fmla="*/ 254772 h 429747"/>
              <a:gd name="connsiteX6" fmla="*/ 0 w 1692174"/>
              <a:gd name="connsiteY6" fmla="*/ 256130 h 429747"/>
              <a:gd name="connsiteX7" fmla="*/ 251241 w 1692174"/>
              <a:gd name="connsiteY7" fmla="*/ 83293 h 429747"/>
              <a:gd name="connsiteX0" fmla="*/ 251241 w 1692174"/>
              <a:gd name="connsiteY0" fmla="*/ 83293 h 378137"/>
              <a:gd name="connsiteX1" fmla="*/ 1229080 w 1692174"/>
              <a:gd name="connsiteY1" fmla="*/ 93616 h 378137"/>
              <a:gd name="connsiteX2" fmla="*/ 1220346 w 1692174"/>
              <a:gd name="connsiteY2" fmla="*/ 0 h 378137"/>
              <a:gd name="connsiteX3" fmla="*/ 1692174 w 1692174"/>
              <a:gd name="connsiteY3" fmla="*/ 162246 h 378137"/>
              <a:gd name="connsiteX4" fmla="*/ 972589 w 1692174"/>
              <a:gd name="connsiteY4" fmla="*/ 378137 h 378137"/>
              <a:gd name="connsiteX5" fmla="*/ 1178232 w 1692174"/>
              <a:gd name="connsiteY5" fmla="*/ 254772 h 378137"/>
              <a:gd name="connsiteX6" fmla="*/ 0 w 1692174"/>
              <a:gd name="connsiteY6" fmla="*/ 256130 h 378137"/>
              <a:gd name="connsiteX7" fmla="*/ 251241 w 1692174"/>
              <a:gd name="connsiteY7" fmla="*/ 83293 h 378137"/>
              <a:gd name="connsiteX0" fmla="*/ 228288 w 1692174"/>
              <a:gd name="connsiteY0" fmla="*/ 93616 h 378137"/>
              <a:gd name="connsiteX1" fmla="*/ 1229080 w 1692174"/>
              <a:gd name="connsiteY1" fmla="*/ 93616 h 378137"/>
              <a:gd name="connsiteX2" fmla="*/ 1220346 w 1692174"/>
              <a:gd name="connsiteY2" fmla="*/ 0 h 378137"/>
              <a:gd name="connsiteX3" fmla="*/ 1692174 w 1692174"/>
              <a:gd name="connsiteY3" fmla="*/ 162246 h 378137"/>
              <a:gd name="connsiteX4" fmla="*/ 972589 w 1692174"/>
              <a:gd name="connsiteY4" fmla="*/ 378137 h 378137"/>
              <a:gd name="connsiteX5" fmla="*/ 1178232 w 1692174"/>
              <a:gd name="connsiteY5" fmla="*/ 254772 h 378137"/>
              <a:gd name="connsiteX6" fmla="*/ 0 w 1692174"/>
              <a:gd name="connsiteY6" fmla="*/ 256130 h 378137"/>
              <a:gd name="connsiteX7" fmla="*/ 228288 w 1692174"/>
              <a:gd name="connsiteY7" fmla="*/ 93616 h 378137"/>
              <a:gd name="connsiteX0" fmla="*/ 228288 w 1692174"/>
              <a:gd name="connsiteY0" fmla="*/ 62650 h 347171"/>
              <a:gd name="connsiteX1" fmla="*/ 1229080 w 1692174"/>
              <a:gd name="connsiteY1" fmla="*/ 62650 h 347171"/>
              <a:gd name="connsiteX2" fmla="*/ 1220346 w 1692174"/>
              <a:gd name="connsiteY2" fmla="*/ 0 h 347171"/>
              <a:gd name="connsiteX3" fmla="*/ 1692174 w 1692174"/>
              <a:gd name="connsiteY3" fmla="*/ 131280 h 347171"/>
              <a:gd name="connsiteX4" fmla="*/ 972589 w 1692174"/>
              <a:gd name="connsiteY4" fmla="*/ 347171 h 347171"/>
              <a:gd name="connsiteX5" fmla="*/ 1178232 w 1692174"/>
              <a:gd name="connsiteY5" fmla="*/ 223806 h 347171"/>
              <a:gd name="connsiteX6" fmla="*/ 0 w 1692174"/>
              <a:gd name="connsiteY6" fmla="*/ 225164 h 347171"/>
              <a:gd name="connsiteX7" fmla="*/ 228288 w 1692174"/>
              <a:gd name="connsiteY7" fmla="*/ 62650 h 34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174" h="347171">
                <a:moveTo>
                  <a:pt x="228288" y="62650"/>
                </a:moveTo>
                <a:lnTo>
                  <a:pt x="1229080" y="62650"/>
                </a:lnTo>
                <a:lnTo>
                  <a:pt x="1220346" y="0"/>
                </a:lnTo>
                <a:lnTo>
                  <a:pt x="1692174" y="131280"/>
                </a:lnTo>
                <a:lnTo>
                  <a:pt x="972589" y="347171"/>
                </a:lnTo>
                <a:lnTo>
                  <a:pt x="1178232" y="223806"/>
                </a:lnTo>
                <a:lnTo>
                  <a:pt x="0" y="225164"/>
                </a:lnTo>
                <a:lnTo>
                  <a:pt x="228288" y="62650"/>
                </a:lnTo>
                <a:close/>
              </a:path>
            </a:pathLst>
          </a:custGeom>
          <a:solidFill>
            <a:srgbClr val="33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5">
            <a:extLst>
              <a:ext uri="{FF2B5EF4-FFF2-40B4-BE49-F238E27FC236}">
                <a16:creationId xmlns:a16="http://schemas.microsoft.com/office/drawing/2014/main" id="{D662265E-4ADB-41DC-A4A7-57CDF71CF915}"/>
              </a:ext>
            </a:extLst>
          </p:cNvPr>
          <p:cNvSpPr/>
          <p:nvPr/>
        </p:nvSpPr>
        <p:spPr>
          <a:xfrm flipH="1" flipV="1">
            <a:off x="7413256" y="3918218"/>
            <a:ext cx="808952" cy="231484"/>
          </a:xfrm>
          <a:custGeom>
            <a:avLst/>
            <a:gdLst>
              <a:gd name="connsiteX0" fmla="*/ 0 w 1257299"/>
              <a:gd name="connsiteY0" fmla="*/ 151207 h 604826"/>
              <a:gd name="connsiteX1" fmla="*/ 954886 w 1257299"/>
              <a:gd name="connsiteY1" fmla="*/ 151207 h 604826"/>
              <a:gd name="connsiteX2" fmla="*/ 954886 w 1257299"/>
              <a:gd name="connsiteY2" fmla="*/ 0 h 604826"/>
              <a:gd name="connsiteX3" fmla="*/ 1257299 w 1257299"/>
              <a:gd name="connsiteY3" fmla="*/ 302413 h 604826"/>
              <a:gd name="connsiteX4" fmla="*/ 954886 w 1257299"/>
              <a:gd name="connsiteY4" fmla="*/ 604826 h 604826"/>
              <a:gd name="connsiteX5" fmla="*/ 954886 w 1257299"/>
              <a:gd name="connsiteY5" fmla="*/ 453620 h 604826"/>
              <a:gd name="connsiteX6" fmla="*/ 0 w 1257299"/>
              <a:gd name="connsiteY6" fmla="*/ 453620 h 604826"/>
              <a:gd name="connsiteX7" fmla="*/ 0 w 1257299"/>
              <a:gd name="connsiteY7" fmla="*/ 151207 h 604826"/>
              <a:gd name="connsiteX0" fmla="*/ 313765 w 1571064"/>
              <a:gd name="connsiteY0" fmla="*/ 151207 h 604826"/>
              <a:gd name="connsiteX1" fmla="*/ 1268651 w 1571064"/>
              <a:gd name="connsiteY1" fmla="*/ 151207 h 604826"/>
              <a:gd name="connsiteX2" fmla="*/ 1268651 w 1571064"/>
              <a:gd name="connsiteY2" fmla="*/ 0 h 604826"/>
              <a:gd name="connsiteX3" fmla="*/ 1571064 w 1571064"/>
              <a:gd name="connsiteY3" fmla="*/ 302413 h 604826"/>
              <a:gd name="connsiteX4" fmla="*/ 1268651 w 1571064"/>
              <a:gd name="connsiteY4" fmla="*/ 604826 h 604826"/>
              <a:gd name="connsiteX5" fmla="*/ 1268651 w 1571064"/>
              <a:gd name="connsiteY5" fmla="*/ 453620 h 604826"/>
              <a:gd name="connsiteX6" fmla="*/ 0 w 1571064"/>
              <a:gd name="connsiteY6" fmla="*/ 381903 h 604826"/>
              <a:gd name="connsiteX7" fmla="*/ 313765 w 1571064"/>
              <a:gd name="connsiteY7" fmla="*/ 151207 h 604826"/>
              <a:gd name="connsiteX0" fmla="*/ 313765 w 1571064"/>
              <a:gd name="connsiteY0" fmla="*/ 151207 h 604826"/>
              <a:gd name="connsiteX1" fmla="*/ 1268651 w 1571064"/>
              <a:gd name="connsiteY1" fmla="*/ 151207 h 604826"/>
              <a:gd name="connsiteX2" fmla="*/ 1268651 w 1571064"/>
              <a:gd name="connsiteY2" fmla="*/ 0 h 604826"/>
              <a:gd name="connsiteX3" fmla="*/ 1571064 w 1571064"/>
              <a:gd name="connsiteY3" fmla="*/ 302413 h 604826"/>
              <a:gd name="connsiteX4" fmla="*/ 1268651 w 1571064"/>
              <a:gd name="connsiteY4" fmla="*/ 604826 h 604826"/>
              <a:gd name="connsiteX5" fmla="*/ 1156592 w 1571064"/>
              <a:gd name="connsiteY5" fmla="*/ 363973 h 604826"/>
              <a:gd name="connsiteX6" fmla="*/ 0 w 1571064"/>
              <a:gd name="connsiteY6" fmla="*/ 381903 h 604826"/>
              <a:gd name="connsiteX7" fmla="*/ 313765 w 1571064"/>
              <a:gd name="connsiteY7" fmla="*/ 151207 h 604826"/>
              <a:gd name="connsiteX0" fmla="*/ 313765 w 1571064"/>
              <a:gd name="connsiteY0" fmla="*/ 151207 h 528626"/>
              <a:gd name="connsiteX1" fmla="*/ 1268651 w 1571064"/>
              <a:gd name="connsiteY1" fmla="*/ 151207 h 528626"/>
              <a:gd name="connsiteX2" fmla="*/ 1268651 w 1571064"/>
              <a:gd name="connsiteY2" fmla="*/ 0 h 528626"/>
              <a:gd name="connsiteX3" fmla="*/ 1571064 w 1571064"/>
              <a:gd name="connsiteY3" fmla="*/ 302413 h 528626"/>
              <a:gd name="connsiteX4" fmla="*/ 927992 w 1571064"/>
              <a:gd name="connsiteY4" fmla="*/ 528626 h 528626"/>
              <a:gd name="connsiteX5" fmla="*/ 1156592 w 1571064"/>
              <a:gd name="connsiteY5" fmla="*/ 363973 h 528626"/>
              <a:gd name="connsiteX6" fmla="*/ 0 w 1571064"/>
              <a:gd name="connsiteY6" fmla="*/ 381903 h 528626"/>
              <a:gd name="connsiteX7" fmla="*/ 313765 w 1571064"/>
              <a:gd name="connsiteY7" fmla="*/ 151207 h 528626"/>
              <a:gd name="connsiteX0" fmla="*/ 313765 w 1571064"/>
              <a:gd name="connsiteY0" fmla="*/ 88454 h 465873"/>
              <a:gd name="connsiteX1" fmla="*/ 1268651 w 1571064"/>
              <a:gd name="connsiteY1" fmla="*/ 88454 h 465873"/>
              <a:gd name="connsiteX2" fmla="*/ 1313474 w 1571064"/>
              <a:gd name="connsiteY2" fmla="*/ 0 h 465873"/>
              <a:gd name="connsiteX3" fmla="*/ 1571064 w 1571064"/>
              <a:gd name="connsiteY3" fmla="*/ 239660 h 465873"/>
              <a:gd name="connsiteX4" fmla="*/ 927992 w 1571064"/>
              <a:gd name="connsiteY4" fmla="*/ 465873 h 465873"/>
              <a:gd name="connsiteX5" fmla="*/ 1156592 w 1571064"/>
              <a:gd name="connsiteY5" fmla="*/ 301220 h 465873"/>
              <a:gd name="connsiteX6" fmla="*/ 0 w 1571064"/>
              <a:gd name="connsiteY6" fmla="*/ 319150 h 465873"/>
              <a:gd name="connsiteX7" fmla="*/ 313765 w 1571064"/>
              <a:gd name="connsiteY7" fmla="*/ 88454 h 465873"/>
              <a:gd name="connsiteX0" fmla="*/ 304801 w 1562100"/>
              <a:gd name="connsiteY0" fmla="*/ 88454 h 465873"/>
              <a:gd name="connsiteX1" fmla="*/ 1259687 w 1562100"/>
              <a:gd name="connsiteY1" fmla="*/ 88454 h 465873"/>
              <a:gd name="connsiteX2" fmla="*/ 1304510 w 1562100"/>
              <a:gd name="connsiteY2" fmla="*/ 0 h 465873"/>
              <a:gd name="connsiteX3" fmla="*/ 1562100 w 1562100"/>
              <a:gd name="connsiteY3" fmla="*/ 239660 h 465873"/>
              <a:gd name="connsiteX4" fmla="*/ 919028 w 1562100"/>
              <a:gd name="connsiteY4" fmla="*/ 465873 h 465873"/>
              <a:gd name="connsiteX5" fmla="*/ 1147628 w 1562100"/>
              <a:gd name="connsiteY5" fmla="*/ 301220 h 465873"/>
              <a:gd name="connsiteX6" fmla="*/ 0 w 1562100"/>
              <a:gd name="connsiteY6" fmla="*/ 292256 h 465873"/>
              <a:gd name="connsiteX7" fmla="*/ 304801 w 1562100"/>
              <a:gd name="connsiteY7" fmla="*/ 88454 h 465873"/>
              <a:gd name="connsiteX0" fmla="*/ 251241 w 1562100"/>
              <a:gd name="connsiteY0" fmla="*/ 119419 h 465873"/>
              <a:gd name="connsiteX1" fmla="*/ 1259687 w 1562100"/>
              <a:gd name="connsiteY1" fmla="*/ 88454 h 465873"/>
              <a:gd name="connsiteX2" fmla="*/ 1304510 w 1562100"/>
              <a:gd name="connsiteY2" fmla="*/ 0 h 465873"/>
              <a:gd name="connsiteX3" fmla="*/ 1562100 w 1562100"/>
              <a:gd name="connsiteY3" fmla="*/ 239660 h 465873"/>
              <a:gd name="connsiteX4" fmla="*/ 919028 w 1562100"/>
              <a:gd name="connsiteY4" fmla="*/ 465873 h 465873"/>
              <a:gd name="connsiteX5" fmla="*/ 1147628 w 1562100"/>
              <a:gd name="connsiteY5" fmla="*/ 301220 h 465873"/>
              <a:gd name="connsiteX6" fmla="*/ 0 w 1562100"/>
              <a:gd name="connsiteY6" fmla="*/ 292256 h 465873"/>
              <a:gd name="connsiteX7" fmla="*/ 251241 w 1562100"/>
              <a:gd name="connsiteY7" fmla="*/ 119419 h 465873"/>
              <a:gd name="connsiteX0" fmla="*/ 251241 w 1562100"/>
              <a:gd name="connsiteY0" fmla="*/ 119419 h 465873"/>
              <a:gd name="connsiteX1" fmla="*/ 1229080 w 1562100"/>
              <a:gd name="connsiteY1" fmla="*/ 129742 h 465873"/>
              <a:gd name="connsiteX2" fmla="*/ 1304510 w 1562100"/>
              <a:gd name="connsiteY2" fmla="*/ 0 h 465873"/>
              <a:gd name="connsiteX3" fmla="*/ 1562100 w 1562100"/>
              <a:gd name="connsiteY3" fmla="*/ 239660 h 465873"/>
              <a:gd name="connsiteX4" fmla="*/ 919028 w 1562100"/>
              <a:gd name="connsiteY4" fmla="*/ 465873 h 465873"/>
              <a:gd name="connsiteX5" fmla="*/ 1147628 w 1562100"/>
              <a:gd name="connsiteY5" fmla="*/ 301220 h 465873"/>
              <a:gd name="connsiteX6" fmla="*/ 0 w 1562100"/>
              <a:gd name="connsiteY6" fmla="*/ 292256 h 465873"/>
              <a:gd name="connsiteX7" fmla="*/ 251241 w 1562100"/>
              <a:gd name="connsiteY7" fmla="*/ 119419 h 465873"/>
              <a:gd name="connsiteX0" fmla="*/ 251241 w 1562100"/>
              <a:gd name="connsiteY0" fmla="*/ 83293 h 429747"/>
              <a:gd name="connsiteX1" fmla="*/ 1229080 w 1562100"/>
              <a:gd name="connsiteY1" fmla="*/ 93616 h 429747"/>
              <a:gd name="connsiteX2" fmla="*/ 1220346 w 1562100"/>
              <a:gd name="connsiteY2" fmla="*/ 0 h 429747"/>
              <a:gd name="connsiteX3" fmla="*/ 1562100 w 1562100"/>
              <a:gd name="connsiteY3" fmla="*/ 203534 h 429747"/>
              <a:gd name="connsiteX4" fmla="*/ 919028 w 1562100"/>
              <a:gd name="connsiteY4" fmla="*/ 429747 h 429747"/>
              <a:gd name="connsiteX5" fmla="*/ 1147628 w 1562100"/>
              <a:gd name="connsiteY5" fmla="*/ 265094 h 429747"/>
              <a:gd name="connsiteX6" fmla="*/ 0 w 1562100"/>
              <a:gd name="connsiteY6" fmla="*/ 256130 h 429747"/>
              <a:gd name="connsiteX7" fmla="*/ 251241 w 1562100"/>
              <a:gd name="connsiteY7" fmla="*/ 83293 h 429747"/>
              <a:gd name="connsiteX0" fmla="*/ 251241 w 1692174"/>
              <a:gd name="connsiteY0" fmla="*/ 83293 h 429747"/>
              <a:gd name="connsiteX1" fmla="*/ 1229080 w 1692174"/>
              <a:gd name="connsiteY1" fmla="*/ 93616 h 429747"/>
              <a:gd name="connsiteX2" fmla="*/ 1220346 w 1692174"/>
              <a:gd name="connsiteY2" fmla="*/ 0 h 429747"/>
              <a:gd name="connsiteX3" fmla="*/ 1692174 w 1692174"/>
              <a:gd name="connsiteY3" fmla="*/ 162246 h 429747"/>
              <a:gd name="connsiteX4" fmla="*/ 919028 w 1692174"/>
              <a:gd name="connsiteY4" fmla="*/ 429747 h 429747"/>
              <a:gd name="connsiteX5" fmla="*/ 1147628 w 1692174"/>
              <a:gd name="connsiteY5" fmla="*/ 265094 h 429747"/>
              <a:gd name="connsiteX6" fmla="*/ 0 w 1692174"/>
              <a:gd name="connsiteY6" fmla="*/ 256130 h 429747"/>
              <a:gd name="connsiteX7" fmla="*/ 251241 w 1692174"/>
              <a:gd name="connsiteY7" fmla="*/ 83293 h 429747"/>
              <a:gd name="connsiteX0" fmla="*/ 251241 w 1692174"/>
              <a:gd name="connsiteY0" fmla="*/ 83293 h 429747"/>
              <a:gd name="connsiteX1" fmla="*/ 1229080 w 1692174"/>
              <a:gd name="connsiteY1" fmla="*/ 93616 h 429747"/>
              <a:gd name="connsiteX2" fmla="*/ 1220346 w 1692174"/>
              <a:gd name="connsiteY2" fmla="*/ 0 h 429747"/>
              <a:gd name="connsiteX3" fmla="*/ 1692174 w 1692174"/>
              <a:gd name="connsiteY3" fmla="*/ 162246 h 429747"/>
              <a:gd name="connsiteX4" fmla="*/ 919028 w 1692174"/>
              <a:gd name="connsiteY4" fmla="*/ 429747 h 429747"/>
              <a:gd name="connsiteX5" fmla="*/ 1178232 w 1692174"/>
              <a:gd name="connsiteY5" fmla="*/ 254772 h 429747"/>
              <a:gd name="connsiteX6" fmla="*/ 0 w 1692174"/>
              <a:gd name="connsiteY6" fmla="*/ 256130 h 429747"/>
              <a:gd name="connsiteX7" fmla="*/ 251241 w 1692174"/>
              <a:gd name="connsiteY7" fmla="*/ 83293 h 429747"/>
              <a:gd name="connsiteX0" fmla="*/ 251241 w 1692174"/>
              <a:gd name="connsiteY0" fmla="*/ 83293 h 378137"/>
              <a:gd name="connsiteX1" fmla="*/ 1229080 w 1692174"/>
              <a:gd name="connsiteY1" fmla="*/ 93616 h 378137"/>
              <a:gd name="connsiteX2" fmla="*/ 1220346 w 1692174"/>
              <a:gd name="connsiteY2" fmla="*/ 0 h 378137"/>
              <a:gd name="connsiteX3" fmla="*/ 1692174 w 1692174"/>
              <a:gd name="connsiteY3" fmla="*/ 162246 h 378137"/>
              <a:gd name="connsiteX4" fmla="*/ 972589 w 1692174"/>
              <a:gd name="connsiteY4" fmla="*/ 378137 h 378137"/>
              <a:gd name="connsiteX5" fmla="*/ 1178232 w 1692174"/>
              <a:gd name="connsiteY5" fmla="*/ 254772 h 378137"/>
              <a:gd name="connsiteX6" fmla="*/ 0 w 1692174"/>
              <a:gd name="connsiteY6" fmla="*/ 256130 h 378137"/>
              <a:gd name="connsiteX7" fmla="*/ 251241 w 1692174"/>
              <a:gd name="connsiteY7" fmla="*/ 83293 h 378137"/>
              <a:gd name="connsiteX0" fmla="*/ 228288 w 1692174"/>
              <a:gd name="connsiteY0" fmla="*/ 93616 h 378137"/>
              <a:gd name="connsiteX1" fmla="*/ 1229080 w 1692174"/>
              <a:gd name="connsiteY1" fmla="*/ 93616 h 378137"/>
              <a:gd name="connsiteX2" fmla="*/ 1220346 w 1692174"/>
              <a:gd name="connsiteY2" fmla="*/ 0 h 378137"/>
              <a:gd name="connsiteX3" fmla="*/ 1692174 w 1692174"/>
              <a:gd name="connsiteY3" fmla="*/ 162246 h 378137"/>
              <a:gd name="connsiteX4" fmla="*/ 972589 w 1692174"/>
              <a:gd name="connsiteY4" fmla="*/ 378137 h 378137"/>
              <a:gd name="connsiteX5" fmla="*/ 1178232 w 1692174"/>
              <a:gd name="connsiteY5" fmla="*/ 254772 h 378137"/>
              <a:gd name="connsiteX6" fmla="*/ 0 w 1692174"/>
              <a:gd name="connsiteY6" fmla="*/ 256130 h 378137"/>
              <a:gd name="connsiteX7" fmla="*/ 228288 w 1692174"/>
              <a:gd name="connsiteY7" fmla="*/ 93616 h 378137"/>
              <a:gd name="connsiteX0" fmla="*/ 228288 w 1692174"/>
              <a:gd name="connsiteY0" fmla="*/ 62650 h 347171"/>
              <a:gd name="connsiteX1" fmla="*/ 1229080 w 1692174"/>
              <a:gd name="connsiteY1" fmla="*/ 62650 h 347171"/>
              <a:gd name="connsiteX2" fmla="*/ 1220346 w 1692174"/>
              <a:gd name="connsiteY2" fmla="*/ 0 h 347171"/>
              <a:gd name="connsiteX3" fmla="*/ 1692174 w 1692174"/>
              <a:gd name="connsiteY3" fmla="*/ 131280 h 347171"/>
              <a:gd name="connsiteX4" fmla="*/ 972589 w 1692174"/>
              <a:gd name="connsiteY4" fmla="*/ 347171 h 347171"/>
              <a:gd name="connsiteX5" fmla="*/ 1178232 w 1692174"/>
              <a:gd name="connsiteY5" fmla="*/ 223806 h 347171"/>
              <a:gd name="connsiteX6" fmla="*/ 0 w 1692174"/>
              <a:gd name="connsiteY6" fmla="*/ 225164 h 347171"/>
              <a:gd name="connsiteX7" fmla="*/ 228288 w 1692174"/>
              <a:gd name="connsiteY7" fmla="*/ 62650 h 347171"/>
              <a:gd name="connsiteX0" fmla="*/ 228288 w 1692174"/>
              <a:gd name="connsiteY0" fmla="*/ 93797 h 378318"/>
              <a:gd name="connsiteX1" fmla="*/ 1229080 w 1692174"/>
              <a:gd name="connsiteY1" fmla="*/ 93797 h 378318"/>
              <a:gd name="connsiteX2" fmla="*/ 1253325 w 1692174"/>
              <a:gd name="connsiteY2" fmla="*/ 0 h 378318"/>
              <a:gd name="connsiteX3" fmla="*/ 1692174 w 1692174"/>
              <a:gd name="connsiteY3" fmla="*/ 162427 h 378318"/>
              <a:gd name="connsiteX4" fmla="*/ 972589 w 1692174"/>
              <a:gd name="connsiteY4" fmla="*/ 378318 h 378318"/>
              <a:gd name="connsiteX5" fmla="*/ 1178232 w 1692174"/>
              <a:gd name="connsiteY5" fmla="*/ 254953 h 378318"/>
              <a:gd name="connsiteX6" fmla="*/ 0 w 1692174"/>
              <a:gd name="connsiteY6" fmla="*/ 256311 h 378318"/>
              <a:gd name="connsiteX7" fmla="*/ 228288 w 1692174"/>
              <a:gd name="connsiteY7" fmla="*/ 93797 h 378318"/>
              <a:gd name="connsiteX0" fmla="*/ 228288 w 1692174"/>
              <a:gd name="connsiteY0" fmla="*/ 93797 h 365859"/>
              <a:gd name="connsiteX1" fmla="*/ 1229080 w 1692174"/>
              <a:gd name="connsiteY1" fmla="*/ 93797 h 365859"/>
              <a:gd name="connsiteX2" fmla="*/ 1253325 w 1692174"/>
              <a:gd name="connsiteY2" fmla="*/ 0 h 365859"/>
              <a:gd name="connsiteX3" fmla="*/ 1692174 w 1692174"/>
              <a:gd name="connsiteY3" fmla="*/ 162427 h 365859"/>
              <a:gd name="connsiteX4" fmla="*/ 972589 w 1692174"/>
              <a:gd name="connsiteY4" fmla="*/ 365859 h 365859"/>
              <a:gd name="connsiteX5" fmla="*/ 1178232 w 1692174"/>
              <a:gd name="connsiteY5" fmla="*/ 254953 h 365859"/>
              <a:gd name="connsiteX6" fmla="*/ 0 w 1692174"/>
              <a:gd name="connsiteY6" fmla="*/ 256311 h 365859"/>
              <a:gd name="connsiteX7" fmla="*/ 228288 w 1692174"/>
              <a:gd name="connsiteY7" fmla="*/ 93797 h 36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174" h="365859">
                <a:moveTo>
                  <a:pt x="228288" y="93797"/>
                </a:moveTo>
                <a:lnTo>
                  <a:pt x="1229080" y="93797"/>
                </a:lnTo>
                <a:lnTo>
                  <a:pt x="1253325" y="0"/>
                </a:lnTo>
                <a:lnTo>
                  <a:pt x="1692174" y="162427"/>
                </a:lnTo>
                <a:lnTo>
                  <a:pt x="972589" y="365859"/>
                </a:lnTo>
                <a:lnTo>
                  <a:pt x="1178232" y="254953"/>
                </a:lnTo>
                <a:lnTo>
                  <a:pt x="0" y="256311"/>
                </a:lnTo>
                <a:lnTo>
                  <a:pt x="228288" y="93797"/>
                </a:lnTo>
                <a:close/>
              </a:path>
            </a:pathLst>
          </a:custGeom>
          <a:solidFill>
            <a:srgbClr val="33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peech Bubble: Rectangle with Corners Rounded 18">
            <a:extLst>
              <a:ext uri="{FF2B5EF4-FFF2-40B4-BE49-F238E27FC236}">
                <a16:creationId xmlns:a16="http://schemas.microsoft.com/office/drawing/2014/main" id="{C0B10E1E-67B3-4314-8433-AF100FDA48C6}"/>
              </a:ext>
            </a:extLst>
          </p:cNvPr>
          <p:cNvSpPr/>
          <p:nvPr/>
        </p:nvSpPr>
        <p:spPr>
          <a:xfrm flipH="1" flipV="1">
            <a:off x="4627756" y="5909067"/>
            <a:ext cx="3368394" cy="749737"/>
          </a:xfrm>
          <a:prstGeom prst="wedgeRoundRectCallout">
            <a:avLst>
              <a:gd name="adj1" fmla="val -27830"/>
              <a:gd name="adj2" fmla="val 87143"/>
              <a:gd name="adj3" fmla="val 166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9E41074-D971-48CC-8432-C073ECD38923}"/>
              </a:ext>
            </a:extLst>
          </p:cNvPr>
          <p:cNvSpPr txBox="1"/>
          <p:nvPr/>
        </p:nvSpPr>
        <p:spPr>
          <a:xfrm>
            <a:off x="4689946" y="5909067"/>
            <a:ext cx="3127786" cy="707886"/>
          </a:xfrm>
          <a:prstGeom prst="rect">
            <a:avLst/>
          </a:prstGeom>
          <a:noFill/>
        </p:spPr>
        <p:txBody>
          <a:bodyPr wrap="square">
            <a:spAutoFit/>
          </a:bodyPr>
          <a:lstStyle/>
          <a:p>
            <a:pPr>
              <a:spcAft>
                <a:spcPts val="1800"/>
              </a:spcAft>
            </a:pP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Surface gyres are opposite and weaker</a:t>
            </a:r>
          </a:p>
        </p:txBody>
      </p:sp>
    </p:spTree>
    <p:extLst>
      <p:ext uri="{BB962C8B-B14F-4D97-AF65-F5344CB8AC3E}">
        <p14:creationId xmlns:p14="http://schemas.microsoft.com/office/powerpoint/2010/main" val="2675333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1099457" y="476356"/>
            <a:ext cx="10711543" cy="707886"/>
          </a:xfrm>
          <a:prstGeom prst="rect">
            <a:avLst/>
          </a:prstGeom>
          <a:noFill/>
        </p:spPr>
        <p:txBody>
          <a:bodyPr wrap="square">
            <a:spAutoFit/>
          </a:bodyPr>
          <a:lstStyle/>
          <a:p>
            <a:pPr>
              <a:spcAft>
                <a:spcPts val="300"/>
              </a:spcAft>
            </a:pP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Sea Surface Temperatures and Anomalies</a:t>
            </a:r>
          </a:p>
        </p:txBody>
      </p:sp>
      <p:pic>
        <p:nvPicPr>
          <p:cNvPr id="8" name="Picture 7">
            <a:extLst>
              <a:ext uri="{FF2B5EF4-FFF2-40B4-BE49-F238E27FC236}">
                <a16:creationId xmlns:a16="http://schemas.microsoft.com/office/drawing/2014/main" id="{CCFEEE18-B350-486E-8661-5AD272DFF05A}"/>
              </a:ext>
            </a:extLst>
          </p:cNvPr>
          <p:cNvPicPr>
            <a:picLocks noChangeAspect="1"/>
          </p:cNvPicPr>
          <p:nvPr/>
        </p:nvPicPr>
        <p:blipFill>
          <a:blip r:embed="rId3"/>
          <a:stretch>
            <a:fillRect/>
          </a:stretch>
        </p:blipFill>
        <p:spPr>
          <a:xfrm>
            <a:off x="6096001" y="2116466"/>
            <a:ext cx="5228828" cy="3616129"/>
          </a:xfrm>
          <a:prstGeom prst="rect">
            <a:avLst/>
          </a:prstGeom>
        </p:spPr>
      </p:pic>
      <p:pic>
        <p:nvPicPr>
          <p:cNvPr id="10" name="Picture 9">
            <a:extLst>
              <a:ext uri="{FF2B5EF4-FFF2-40B4-BE49-F238E27FC236}">
                <a16:creationId xmlns:a16="http://schemas.microsoft.com/office/drawing/2014/main" id="{4205C560-D853-4D4C-B80C-D86DDBC1C110}"/>
              </a:ext>
            </a:extLst>
          </p:cNvPr>
          <p:cNvPicPr>
            <a:picLocks noChangeAspect="1"/>
          </p:cNvPicPr>
          <p:nvPr/>
        </p:nvPicPr>
        <p:blipFill>
          <a:blip r:embed="rId4"/>
          <a:stretch>
            <a:fillRect/>
          </a:stretch>
        </p:blipFill>
        <p:spPr>
          <a:xfrm>
            <a:off x="707513" y="2116466"/>
            <a:ext cx="5228828" cy="3616129"/>
          </a:xfrm>
          <a:prstGeom prst="rect">
            <a:avLst/>
          </a:prstGeom>
        </p:spPr>
      </p:pic>
      <p:sp>
        <p:nvSpPr>
          <p:cNvPr id="11" name="TextBox 10">
            <a:extLst>
              <a:ext uri="{FF2B5EF4-FFF2-40B4-BE49-F238E27FC236}">
                <a16:creationId xmlns:a16="http://schemas.microsoft.com/office/drawing/2014/main" id="{65AB98AF-8EE8-436C-94EB-BB2071C5E5E5}"/>
              </a:ext>
            </a:extLst>
          </p:cNvPr>
          <p:cNvSpPr txBox="1"/>
          <p:nvPr/>
        </p:nvSpPr>
        <p:spPr>
          <a:xfrm>
            <a:off x="126941" y="6407007"/>
            <a:ext cx="6096000" cy="307777"/>
          </a:xfrm>
          <a:prstGeom prst="rect">
            <a:avLst/>
          </a:prstGeom>
          <a:noFill/>
        </p:spPr>
        <p:txBody>
          <a:bodyPr wrap="square">
            <a:spAutoFit/>
          </a:bodyPr>
          <a:lstStyle/>
          <a:p>
            <a:r>
              <a:rPr lang="en-US" sz="1400" dirty="0">
                <a:solidFill>
                  <a:schemeClr val="bg1"/>
                </a:solidFill>
                <a:latin typeface="Segoe UI" panose="020B0502040204020203" pitchFamily="34" charset="0"/>
                <a:cs typeface="Segoe UI" panose="020B0502040204020203" pitchFamily="34" charset="0"/>
              </a:rPr>
              <a:t>Source: https://psl.noaa.gov/map/clim/sst.shtml</a:t>
            </a:r>
          </a:p>
        </p:txBody>
      </p:sp>
      <p:sp>
        <p:nvSpPr>
          <p:cNvPr id="14" name="TextBox 13">
            <a:extLst>
              <a:ext uri="{FF2B5EF4-FFF2-40B4-BE49-F238E27FC236}">
                <a16:creationId xmlns:a16="http://schemas.microsoft.com/office/drawing/2014/main" id="{641400AF-52FC-4F8D-9420-477571AA34AB}"/>
              </a:ext>
            </a:extLst>
          </p:cNvPr>
          <p:cNvSpPr txBox="1"/>
          <p:nvPr/>
        </p:nvSpPr>
        <p:spPr>
          <a:xfrm>
            <a:off x="707513" y="1524173"/>
            <a:ext cx="10711543" cy="461665"/>
          </a:xfrm>
          <a:prstGeom prst="rect">
            <a:avLst/>
          </a:prstGeom>
          <a:noFill/>
        </p:spPr>
        <p:txBody>
          <a:bodyPr wrap="square">
            <a:spAutoFit/>
          </a:bodyPr>
          <a:lstStyle/>
          <a:p>
            <a:pPr>
              <a:spcAft>
                <a:spcPts val="1800"/>
              </a:spcAft>
            </a:pP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Every session, we start with looking at sea surface temperatures and anomalies</a:t>
            </a:r>
          </a:p>
        </p:txBody>
      </p:sp>
      <p:sp>
        <p:nvSpPr>
          <p:cNvPr id="15" name="TextBox 14">
            <a:extLst>
              <a:ext uri="{FF2B5EF4-FFF2-40B4-BE49-F238E27FC236}">
                <a16:creationId xmlns:a16="http://schemas.microsoft.com/office/drawing/2014/main" id="{0F589BB2-0731-4E97-A96B-CBCA7ADC9530}"/>
              </a:ext>
            </a:extLst>
          </p:cNvPr>
          <p:cNvSpPr txBox="1"/>
          <p:nvPr/>
        </p:nvSpPr>
        <p:spPr>
          <a:xfrm>
            <a:off x="8182369" y="5863223"/>
            <a:ext cx="3400031" cy="461665"/>
          </a:xfrm>
          <a:prstGeom prst="rect">
            <a:avLst/>
          </a:prstGeom>
          <a:noFill/>
        </p:spPr>
        <p:txBody>
          <a:bodyPr wrap="square">
            <a:spAutoFit/>
          </a:bodyPr>
          <a:lstStyle/>
          <a:p>
            <a:pPr>
              <a:spcAft>
                <a:spcPts val="1800"/>
              </a:spcAft>
            </a:pPr>
            <a:r>
              <a:rPr lang="en-US" sz="24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Why is this important?</a:t>
            </a:r>
          </a:p>
        </p:txBody>
      </p:sp>
    </p:spTree>
    <p:extLst>
      <p:ext uri="{BB962C8B-B14F-4D97-AF65-F5344CB8AC3E}">
        <p14:creationId xmlns:p14="http://schemas.microsoft.com/office/powerpoint/2010/main" val="22643697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3055381" y="431249"/>
            <a:ext cx="7429862" cy="830997"/>
          </a:xfrm>
          <a:prstGeom prst="rect">
            <a:avLst/>
          </a:prstGeom>
          <a:noFill/>
        </p:spPr>
        <p:txBody>
          <a:bodyPr wrap="square">
            <a:spAutoFit/>
          </a:bodyPr>
          <a:lstStyle/>
          <a:p>
            <a:pPr>
              <a:spcAft>
                <a:spcPts val="300"/>
              </a:spcAft>
            </a:pPr>
            <a:r>
              <a:rPr lang="en-US" sz="4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Structure of the MJO</a:t>
            </a:r>
          </a:p>
        </p:txBody>
      </p:sp>
      <p:pic>
        <p:nvPicPr>
          <p:cNvPr id="2" name="Picture 1">
            <a:extLst>
              <a:ext uri="{FF2B5EF4-FFF2-40B4-BE49-F238E27FC236}">
                <a16:creationId xmlns:a16="http://schemas.microsoft.com/office/drawing/2014/main" id="{E619833B-C864-4537-83A7-875F41C009A8}"/>
              </a:ext>
            </a:extLst>
          </p:cNvPr>
          <p:cNvPicPr>
            <a:picLocks noChangeAspect="1"/>
          </p:cNvPicPr>
          <p:nvPr/>
        </p:nvPicPr>
        <p:blipFill rotWithShape="1">
          <a:blip r:embed="rId4"/>
          <a:srcRect b="36771"/>
          <a:stretch/>
        </p:blipFill>
        <p:spPr>
          <a:xfrm>
            <a:off x="1585332" y="1534295"/>
            <a:ext cx="9285012" cy="4375732"/>
          </a:xfrm>
          <a:prstGeom prst="rect">
            <a:avLst/>
          </a:prstGeom>
        </p:spPr>
      </p:pic>
      <p:sp>
        <p:nvSpPr>
          <p:cNvPr id="21" name="TextBox 20">
            <a:extLst>
              <a:ext uri="{FF2B5EF4-FFF2-40B4-BE49-F238E27FC236}">
                <a16:creationId xmlns:a16="http://schemas.microsoft.com/office/drawing/2014/main" id="{876776E8-3BB4-43B0-BA92-01946C1D20A1}"/>
              </a:ext>
            </a:extLst>
          </p:cNvPr>
          <p:cNvSpPr txBox="1"/>
          <p:nvPr/>
        </p:nvSpPr>
        <p:spPr>
          <a:xfrm>
            <a:off x="1473820" y="5910027"/>
            <a:ext cx="6094140" cy="369332"/>
          </a:xfrm>
          <a:prstGeom prst="rect">
            <a:avLst/>
          </a:prstGeom>
          <a:noFill/>
        </p:spPr>
        <p:txBody>
          <a:bodyPr wrap="square">
            <a:spAutoFit/>
          </a:bodyPr>
          <a:lstStyle/>
          <a:p>
            <a:r>
              <a:rPr lang="en-US" dirty="0">
                <a:solidFill>
                  <a:schemeClr val="bg1">
                    <a:lumMod val="95000"/>
                  </a:schemeClr>
                </a:solidFill>
                <a:latin typeface="Segoe UI Semilight" panose="020B0402040204020203" pitchFamily="34" charset="0"/>
                <a:cs typeface="Segoe UI Semilight" panose="020B0402040204020203" pitchFamily="34" charset="0"/>
              </a:rPr>
              <a:t>Source: </a:t>
            </a:r>
            <a:r>
              <a:rPr lang="en-US" dirty="0" err="1">
                <a:solidFill>
                  <a:schemeClr val="bg1">
                    <a:lumMod val="95000"/>
                  </a:schemeClr>
                </a:solidFill>
                <a:latin typeface="Segoe UI Semilight" panose="020B0402040204020203" pitchFamily="34" charset="0"/>
                <a:cs typeface="Segoe UI Semilight" panose="020B0402040204020203" pitchFamily="34" charset="0"/>
              </a:rPr>
              <a:t>Adames</a:t>
            </a:r>
            <a:r>
              <a:rPr lang="en-US" dirty="0">
                <a:solidFill>
                  <a:schemeClr val="bg1">
                    <a:lumMod val="95000"/>
                  </a:schemeClr>
                </a:solidFill>
                <a:latin typeface="Segoe UI Semilight" panose="020B0402040204020203" pitchFamily="34" charset="0"/>
                <a:cs typeface="Segoe UI Semilight" panose="020B0402040204020203" pitchFamily="34" charset="0"/>
              </a:rPr>
              <a:t> and Wallace (2015)</a:t>
            </a:r>
          </a:p>
        </p:txBody>
      </p:sp>
      <p:sp>
        <p:nvSpPr>
          <p:cNvPr id="22" name="TextBox 21">
            <a:extLst>
              <a:ext uri="{FF2B5EF4-FFF2-40B4-BE49-F238E27FC236}">
                <a16:creationId xmlns:a16="http://schemas.microsoft.com/office/drawing/2014/main" id="{A1D53369-2236-4C8E-B0B6-AE74F266867A}"/>
              </a:ext>
            </a:extLst>
          </p:cNvPr>
          <p:cNvSpPr txBox="1"/>
          <p:nvPr/>
        </p:nvSpPr>
        <p:spPr>
          <a:xfrm>
            <a:off x="3739375" y="4802339"/>
            <a:ext cx="1808355" cy="369332"/>
          </a:xfrm>
          <a:prstGeom prst="rect">
            <a:avLst/>
          </a:prstGeom>
          <a:noFill/>
        </p:spPr>
        <p:txBody>
          <a:bodyPr wrap="square">
            <a:spAutoFit/>
          </a:bodyPr>
          <a:lstStyle/>
          <a:p>
            <a:r>
              <a:rPr lang="en-US" dirty="0">
                <a:latin typeface="Segoe UI Semibold" panose="020B0702040204020203" pitchFamily="34" charset="0"/>
                <a:cs typeface="Segoe UI Semibold" panose="020B0702040204020203" pitchFamily="34" charset="0"/>
              </a:rPr>
              <a:t>Cyclonic Gyre</a:t>
            </a:r>
          </a:p>
        </p:txBody>
      </p:sp>
      <p:pic>
        <p:nvPicPr>
          <p:cNvPr id="15" name="Picture 14">
            <a:extLst>
              <a:ext uri="{FF2B5EF4-FFF2-40B4-BE49-F238E27FC236}">
                <a16:creationId xmlns:a16="http://schemas.microsoft.com/office/drawing/2014/main" id="{F9DD7688-3B61-44A8-929F-B5EAFE385FA6}"/>
              </a:ext>
            </a:extLst>
          </p:cNvPr>
          <p:cNvPicPr>
            <a:picLocks noChangeAspect="1"/>
          </p:cNvPicPr>
          <p:nvPr/>
        </p:nvPicPr>
        <p:blipFill rotWithShape="1">
          <a:blip r:embed="rId5"/>
          <a:srcRect t="15323"/>
          <a:stretch/>
        </p:blipFill>
        <p:spPr>
          <a:xfrm>
            <a:off x="6759161" y="3445375"/>
            <a:ext cx="1418060" cy="1396983"/>
          </a:xfrm>
          <a:prstGeom prst="rect">
            <a:avLst/>
          </a:prstGeom>
        </p:spPr>
      </p:pic>
      <p:pic>
        <p:nvPicPr>
          <p:cNvPr id="24" name="Picture 23">
            <a:extLst>
              <a:ext uri="{FF2B5EF4-FFF2-40B4-BE49-F238E27FC236}">
                <a16:creationId xmlns:a16="http://schemas.microsoft.com/office/drawing/2014/main" id="{D2CBB01F-2EC3-4B06-9165-5A8174DFD332}"/>
              </a:ext>
            </a:extLst>
          </p:cNvPr>
          <p:cNvPicPr>
            <a:picLocks noChangeAspect="1"/>
          </p:cNvPicPr>
          <p:nvPr/>
        </p:nvPicPr>
        <p:blipFill rotWithShape="1">
          <a:blip r:embed="rId5"/>
          <a:srcRect t="15323" b="35126"/>
          <a:stretch/>
        </p:blipFill>
        <p:spPr>
          <a:xfrm>
            <a:off x="6755443" y="1628078"/>
            <a:ext cx="1418060" cy="1817297"/>
          </a:xfrm>
          <a:prstGeom prst="rect">
            <a:avLst/>
          </a:prstGeom>
        </p:spPr>
      </p:pic>
      <p:sp>
        <p:nvSpPr>
          <p:cNvPr id="26" name="TextBox 25">
            <a:extLst>
              <a:ext uri="{FF2B5EF4-FFF2-40B4-BE49-F238E27FC236}">
                <a16:creationId xmlns:a16="http://schemas.microsoft.com/office/drawing/2014/main" id="{D804B003-74EA-4288-8F94-A1302541F931}"/>
              </a:ext>
            </a:extLst>
          </p:cNvPr>
          <p:cNvSpPr txBox="1"/>
          <p:nvPr/>
        </p:nvSpPr>
        <p:spPr>
          <a:xfrm>
            <a:off x="6983282" y="2245046"/>
            <a:ext cx="1169356" cy="923330"/>
          </a:xfrm>
          <a:prstGeom prst="rect">
            <a:avLst/>
          </a:prstGeom>
          <a:noFill/>
        </p:spPr>
        <p:txBody>
          <a:bodyPr wrap="square">
            <a:spAutoFit/>
          </a:bodyPr>
          <a:lstStyle/>
          <a:p>
            <a:r>
              <a:rPr lang="en-US" dirty="0">
                <a:latin typeface="Segoe UI Semibold" panose="020B0702040204020203" pitchFamily="34" charset="0"/>
                <a:cs typeface="Segoe UI Semibold" panose="020B0702040204020203" pitchFamily="34" charset="0"/>
              </a:rPr>
              <a:t>Most</a:t>
            </a:r>
          </a:p>
          <a:p>
            <a:r>
              <a:rPr lang="en-US" dirty="0">
                <a:latin typeface="Segoe UI Semibold" panose="020B0702040204020203" pitchFamily="34" charset="0"/>
                <a:cs typeface="Segoe UI Semibold" panose="020B0702040204020203" pitchFamily="34" charset="0"/>
              </a:rPr>
              <a:t>Unstable</a:t>
            </a:r>
          </a:p>
          <a:p>
            <a:r>
              <a:rPr lang="en-US" dirty="0">
                <a:latin typeface="Segoe UI Semibold" panose="020B0702040204020203" pitchFamily="34" charset="0"/>
                <a:cs typeface="Segoe UI Semibold" panose="020B0702040204020203" pitchFamily="34" charset="0"/>
              </a:rPr>
              <a:t>Column</a:t>
            </a:r>
          </a:p>
        </p:txBody>
      </p:sp>
    </p:spTree>
    <p:extLst>
      <p:ext uri="{BB962C8B-B14F-4D97-AF65-F5344CB8AC3E}">
        <p14:creationId xmlns:p14="http://schemas.microsoft.com/office/powerpoint/2010/main" val="39859725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76C486-9868-4A17-AA42-C18F8BB6F351}"/>
              </a:ext>
            </a:extLst>
          </p:cNvPr>
          <p:cNvSpPr txBox="1"/>
          <p:nvPr/>
        </p:nvSpPr>
        <p:spPr>
          <a:xfrm>
            <a:off x="1812834" y="407450"/>
            <a:ext cx="10058400" cy="830997"/>
          </a:xfrm>
          <a:prstGeom prst="rect">
            <a:avLst/>
          </a:prstGeom>
          <a:noFill/>
        </p:spPr>
        <p:txBody>
          <a:bodyPr wrap="square">
            <a:spAutoFit/>
          </a:bodyPr>
          <a:lstStyle/>
          <a:p>
            <a:pPr>
              <a:spcAft>
                <a:spcPts val="300"/>
              </a:spcAft>
            </a:pPr>
            <a:r>
              <a:rPr lang="en-US" sz="4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How does the MJO Propagate?</a:t>
            </a:r>
          </a:p>
        </p:txBody>
      </p:sp>
      <p:sp>
        <p:nvSpPr>
          <p:cNvPr id="5" name="TextBox 4">
            <a:extLst>
              <a:ext uri="{FF2B5EF4-FFF2-40B4-BE49-F238E27FC236}">
                <a16:creationId xmlns:a16="http://schemas.microsoft.com/office/drawing/2014/main" id="{1EE5AF7E-62CB-4B79-8D3B-4CD495E8F68F}"/>
              </a:ext>
            </a:extLst>
          </p:cNvPr>
          <p:cNvSpPr txBox="1"/>
          <p:nvPr/>
        </p:nvSpPr>
        <p:spPr>
          <a:xfrm>
            <a:off x="108857" y="6450550"/>
            <a:ext cx="8930640" cy="307777"/>
          </a:xfrm>
          <a:prstGeom prst="rect">
            <a:avLst/>
          </a:prstGeom>
          <a:noFill/>
        </p:spPr>
        <p:txBody>
          <a:bodyPr wrap="square">
            <a:spAutoFit/>
          </a:bodyPr>
          <a:lstStyle/>
          <a:p>
            <a:r>
              <a:rPr lang="en-US" sz="1400" dirty="0">
                <a:solidFill>
                  <a:schemeClr val="accent1">
                    <a:lumMod val="60000"/>
                    <a:lumOff val="40000"/>
                  </a:schemeClr>
                </a:solidFill>
                <a:latin typeface="Segoe UI Semilight" panose="020B0402040204020203" pitchFamily="34" charset="0"/>
                <a:cs typeface="Segoe UI Semilight" panose="020B0402040204020203" pitchFamily="34" charset="0"/>
              </a:rPr>
              <a:t>Sources: CPC, https://asr.science.energy.gov/news/thematic-highlights/post/6234</a:t>
            </a:r>
          </a:p>
        </p:txBody>
      </p:sp>
      <p:sp>
        <p:nvSpPr>
          <p:cNvPr id="8" name="TextBox 7">
            <a:extLst>
              <a:ext uri="{FF2B5EF4-FFF2-40B4-BE49-F238E27FC236}">
                <a16:creationId xmlns:a16="http://schemas.microsoft.com/office/drawing/2014/main" id="{69B91BEB-05D0-49DB-8AF0-8041FC47957E}"/>
              </a:ext>
            </a:extLst>
          </p:cNvPr>
          <p:cNvSpPr txBox="1"/>
          <p:nvPr/>
        </p:nvSpPr>
        <p:spPr>
          <a:xfrm>
            <a:off x="509452" y="1694612"/>
            <a:ext cx="3973338" cy="4493538"/>
          </a:xfrm>
          <a:prstGeom prst="rect">
            <a:avLst/>
          </a:prstGeom>
          <a:noFill/>
        </p:spPr>
        <p:txBody>
          <a:bodyPr wrap="square">
            <a:spAutoFit/>
          </a:bodyPr>
          <a:lstStyle/>
          <a:p>
            <a:pPr>
              <a:spcAft>
                <a:spcPts val="600"/>
              </a:spcAft>
            </a:pPr>
            <a:r>
              <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Propagates eastward.</a:t>
            </a:r>
          </a:p>
          <a:p>
            <a:pPr>
              <a:spcAft>
                <a:spcPts val="600"/>
              </a:spcAft>
            </a:pPr>
            <a:endParaRPr lang="en-US" sz="8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a:spcAft>
                <a:spcPts val="600"/>
              </a:spcAft>
            </a:pPr>
            <a:r>
              <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Driven by equatorially trapped waves (Kelvin and Rossby waves) and by atmospheric-ocean coupling (AOC).</a:t>
            </a:r>
          </a:p>
          <a:p>
            <a:pPr marL="457200" indent="-457200">
              <a:spcAft>
                <a:spcPts val="600"/>
              </a:spcAft>
              <a:buFont typeface="+mj-lt"/>
              <a:buAutoNum type="arabicPeriod"/>
            </a:pPr>
            <a:endParaRPr lang="en-US" sz="1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a:spcAft>
                <a:spcPts val="600"/>
              </a:spcAft>
            </a:pPr>
            <a:r>
              <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AOC: East of the convection…</a:t>
            </a:r>
          </a:p>
          <a:p>
            <a:pPr marL="457200" indent="-457200">
              <a:spcAft>
                <a:spcPts val="1800"/>
              </a:spcAft>
              <a:buFont typeface="+mj-lt"/>
              <a:buAutoNum type="alphaLcPeriod"/>
            </a:pPr>
            <a:r>
              <a:rPr lang="en-US" sz="20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Horizontal gyres favor upper divergence and ascent.</a:t>
            </a:r>
          </a:p>
          <a:p>
            <a:pPr marL="457200" indent="-457200">
              <a:spcAft>
                <a:spcPts val="1800"/>
              </a:spcAft>
              <a:buFont typeface="+mj-lt"/>
              <a:buAutoNum type="alphaLcPeriod"/>
            </a:pPr>
            <a:r>
              <a:rPr lang="en-US" sz="20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rPr>
              <a:t>Subsidence and solar radiation favor surface warming</a:t>
            </a:r>
            <a:r>
              <a:rPr lang="en-US" sz="2000" dirty="0">
                <a:solidFill>
                  <a:schemeClr val="bg2">
                    <a:lumMod val="90000"/>
                  </a:schemeClr>
                </a:solidFill>
                <a:latin typeface="Segoe UI Semilight" panose="020B0402040204020203" pitchFamily="34" charset="0"/>
                <a:ea typeface="Verdana" panose="020B0604030504040204" pitchFamily="34" charset="0"/>
                <a:cs typeface="Segoe UI Semilight" panose="020B0402040204020203" pitchFamily="34" charset="0"/>
                <a:sym typeface="Wingdings" panose="05000000000000000000" pitchFamily="2" charset="2"/>
              </a:rPr>
              <a:t>, thus destabilization.</a:t>
            </a:r>
            <a:endParaRPr lang="en-US" sz="2000" baseline="30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p:txBody>
      </p:sp>
      <p:grpSp>
        <p:nvGrpSpPr>
          <p:cNvPr id="21" name="Group 20">
            <a:extLst>
              <a:ext uri="{FF2B5EF4-FFF2-40B4-BE49-F238E27FC236}">
                <a16:creationId xmlns:a16="http://schemas.microsoft.com/office/drawing/2014/main" id="{8A15C1A4-E429-4E4E-8D64-7799D62B2CB3}"/>
              </a:ext>
            </a:extLst>
          </p:cNvPr>
          <p:cNvGrpSpPr/>
          <p:nvPr/>
        </p:nvGrpSpPr>
        <p:grpSpPr>
          <a:xfrm>
            <a:off x="4761570" y="1772671"/>
            <a:ext cx="6741971" cy="3892584"/>
            <a:chOff x="5023414" y="1940096"/>
            <a:chExt cx="6435523" cy="3647100"/>
          </a:xfrm>
        </p:grpSpPr>
        <p:pic>
          <p:nvPicPr>
            <p:cNvPr id="18" name="Picture 17">
              <a:extLst>
                <a:ext uri="{FF2B5EF4-FFF2-40B4-BE49-F238E27FC236}">
                  <a16:creationId xmlns:a16="http://schemas.microsoft.com/office/drawing/2014/main" id="{591BBCB4-3236-43D3-9EDA-235DAC657074}"/>
                </a:ext>
              </a:extLst>
            </p:cNvPr>
            <p:cNvPicPr>
              <a:picLocks noChangeAspect="1"/>
            </p:cNvPicPr>
            <p:nvPr/>
          </p:nvPicPr>
          <p:blipFill rotWithShape="1">
            <a:blip r:embed="rId4"/>
            <a:srcRect l="12342" t="15729" r="21772" b="11170"/>
            <a:stretch/>
          </p:blipFill>
          <p:spPr>
            <a:xfrm>
              <a:off x="5023414" y="1940096"/>
              <a:ext cx="6435523" cy="2705267"/>
            </a:xfrm>
            <a:prstGeom prst="rect">
              <a:avLst/>
            </a:prstGeom>
          </p:spPr>
        </p:pic>
        <p:sp>
          <p:nvSpPr>
            <p:cNvPr id="16" name="Speech Bubble: Rectangle with Corners Rounded 15">
              <a:extLst>
                <a:ext uri="{FF2B5EF4-FFF2-40B4-BE49-F238E27FC236}">
                  <a16:creationId xmlns:a16="http://schemas.microsoft.com/office/drawing/2014/main" id="{7D2CCF27-B57A-4218-9084-2B7922EC069B}"/>
                </a:ext>
              </a:extLst>
            </p:cNvPr>
            <p:cNvSpPr/>
            <p:nvPr/>
          </p:nvSpPr>
          <p:spPr>
            <a:xfrm flipV="1">
              <a:off x="6007264" y="4881369"/>
              <a:ext cx="4772463" cy="705827"/>
            </a:xfrm>
            <a:prstGeom prst="wedgeRoundRectCallout">
              <a:avLst>
                <a:gd name="adj1" fmla="val 20542"/>
                <a:gd name="adj2" fmla="val 86117"/>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DA759F5-F67C-449B-A9AC-354A65CB5118}"/>
                </a:ext>
              </a:extLst>
            </p:cNvPr>
            <p:cNvSpPr txBox="1"/>
            <p:nvPr/>
          </p:nvSpPr>
          <p:spPr>
            <a:xfrm>
              <a:off x="6188270" y="4893755"/>
              <a:ext cx="4351914" cy="646331"/>
            </a:xfrm>
            <a:prstGeom prst="rect">
              <a:avLst/>
            </a:prstGeom>
            <a:noFill/>
          </p:spPr>
          <p:txBody>
            <a:bodyPr wrap="square">
              <a:spAutoFit/>
            </a:bodyPr>
            <a:lstStyle/>
            <a:p>
              <a:pPr>
                <a:spcAft>
                  <a:spcPts val="1800"/>
                </a:spcAft>
              </a:pPr>
              <a:r>
                <a:rPr lang="en-US" dirty="0">
                  <a:latin typeface="Segoe UI Semibold" panose="020B0702040204020203" pitchFamily="34" charset="0"/>
                  <a:ea typeface="Verdana" panose="020B0604030504040204" pitchFamily="34" charset="0"/>
                  <a:cs typeface="Segoe UI Semibold" panose="020B0702040204020203" pitchFamily="34" charset="0"/>
                </a:rPr>
                <a:t>Location favorable for new convection due AOC:  EAST of the MJO convection</a:t>
              </a:r>
            </a:p>
          </p:txBody>
        </p:sp>
        <p:sp>
          <p:nvSpPr>
            <p:cNvPr id="19" name="Arrow: Right 18">
              <a:extLst>
                <a:ext uri="{FF2B5EF4-FFF2-40B4-BE49-F238E27FC236}">
                  <a16:creationId xmlns:a16="http://schemas.microsoft.com/office/drawing/2014/main" id="{4242138A-121C-495A-A4BE-0CB36434F024}"/>
                </a:ext>
              </a:extLst>
            </p:cNvPr>
            <p:cNvSpPr/>
            <p:nvPr/>
          </p:nvSpPr>
          <p:spPr>
            <a:xfrm>
              <a:off x="8712828" y="2867360"/>
              <a:ext cx="933606" cy="561640"/>
            </a:xfrm>
            <a:prstGeom prst="rightArrow">
              <a:avLst/>
            </a:prstGeom>
            <a:solidFill>
              <a:srgbClr val="33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03592003-AE75-467B-9231-E0F15997F08E}"/>
              </a:ext>
            </a:extLst>
          </p:cNvPr>
          <p:cNvSpPr txBox="1"/>
          <p:nvPr/>
        </p:nvSpPr>
        <p:spPr>
          <a:xfrm>
            <a:off x="8616031" y="2954739"/>
            <a:ext cx="4351914" cy="261610"/>
          </a:xfrm>
          <a:prstGeom prst="rect">
            <a:avLst/>
          </a:prstGeom>
          <a:noFill/>
        </p:spPr>
        <p:txBody>
          <a:bodyPr wrap="square">
            <a:spAutoFit/>
          </a:bodyPr>
          <a:lstStyle/>
          <a:p>
            <a:pPr>
              <a:spcAft>
                <a:spcPts val="1800"/>
              </a:spcAft>
            </a:pPr>
            <a:r>
              <a:rPr lang="en-US" sz="1100" dirty="0">
                <a:latin typeface="Segoe UI Semibold" panose="020B0702040204020203" pitchFamily="34" charset="0"/>
                <a:ea typeface="Verdana" panose="020B0604030504040204" pitchFamily="34" charset="0"/>
                <a:cs typeface="Segoe UI Semibold" panose="020B0702040204020203" pitchFamily="34" charset="0"/>
              </a:rPr>
              <a:t>Propagation</a:t>
            </a:r>
          </a:p>
        </p:txBody>
      </p:sp>
    </p:spTree>
    <p:extLst>
      <p:ext uri="{BB962C8B-B14F-4D97-AF65-F5344CB8AC3E}">
        <p14:creationId xmlns:p14="http://schemas.microsoft.com/office/powerpoint/2010/main" val="36197779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663827-C475-43DC-99EF-2EA052029B42}"/>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#3</a:t>
            </a:r>
          </a:p>
        </p:txBody>
      </p:sp>
      <p:sp>
        <p:nvSpPr>
          <p:cNvPr id="5" name="TextBox 4">
            <a:extLst>
              <a:ext uri="{FF2B5EF4-FFF2-40B4-BE49-F238E27FC236}">
                <a16:creationId xmlns:a16="http://schemas.microsoft.com/office/drawing/2014/main" id="{6A9DB043-1F75-44BB-88EC-1E500A5C9A57}"/>
              </a:ext>
            </a:extLst>
          </p:cNvPr>
          <p:cNvSpPr txBox="1"/>
          <p:nvPr/>
        </p:nvSpPr>
        <p:spPr>
          <a:xfrm>
            <a:off x="1233995" y="1483402"/>
            <a:ext cx="9534618" cy="3600986"/>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What does the MJO convection produce in the upper troposphere, right over it? </a:t>
            </a:r>
            <a:r>
              <a:rPr lang="en-US" sz="2800" dirty="0">
                <a:latin typeface="Segoe UI" panose="020B0502040204020203" pitchFamily="34" charset="0"/>
                <a:cs typeface="Segoe UI" panose="020B0502040204020203" pitchFamily="34" charset="0"/>
              </a:rPr>
              <a:t>(1 or more)</a:t>
            </a:r>
          </a:p>
          <a:p>
            <a:pPr>
              <a:spcAft>
                <a:spcPts val="1800"/>
              </a:spcAft>
            </a:pPr>
            <a:r>
              <a:rPr lang="en-US" sz="2800" dirty="0">
                <a:latin typeface="Segoe UI" panose="020B0502040204020203" pitchFamily="34" charset="0"/>
                <a:cs typeface="Segoe UI" panose="020B0502040204020203" pitchFamily="34" charset="0"/>
              </a:rPr>
              <a:t>a. A ridge</a:t>
            </a:r>
          </a:p>
          <a:p>
            <a:pPr>
              <a:spcAft>
                <a:spcPts val="1800"/>
              </a:spcAft>
            </a:pPr>
            <a:r>
              <a:rPr lang="en-US" sz="2800" dirty="0">
                <a:latin typeface="Segoe UI" panose="020B0502040204020203" pitchFamily="34" charset="0"/>
                <a:cs typeface="Segoe UI" panose="020B0502040204020203" pitchFamily="34" charset="0"/>
              </a:rPr>
              <a:t>b. A trough</a:t>
            </a:r>
          </a:p>
          <a:p>
            <a:pPr>
              <a:spcAft>
                <a:spcPts val="1800"/>
              </a:spcAft>
            </a:pPr>
            <a:r>
              <a:rPr lang="en-US" sz="2800" dirty="0">
                <a:latin typeface="Segoe UI" panose="020B0502040204020203" pitchFamily="34" charset="0"/>
                <a:cs typeface="Segoe UI" panose="020B0502040204020203" pitchFamily="34" charset="0"/>
              </a:rPr>
              <a:t>c. A perturbation in the tropopause</a:t>
            </a:r>
          </a:p>
          <a:p>
            <a:pPr>
              <a:spcAft>
                <a:spcPts val="1800"/>
              </a:spcAft>
            </a:pPr>
            <a:r>
              <a:rPr lang="en-US" sz="2800" dirty="0">
                <a:latin typeface="Segoe UI" panose="020B0502040204020203" pitchFamily="34" charset="0"/>
                <a:cs typeface="Segoe UI" panose="020B0502040204020203" pitchFamily="34" charset="0"/>
              </a:rPr>
              <a:t>d. A warming (stabilizes the layer)</a:t>
            </a:r>
          </a:p>
        </p:txBody>
      </p:sp>
    </p:spTree>
    <p:extLst>
      <p:ext uri="{BB962C8B-B14F-4D97-AF65-F5344CB8AC3E}">
        <p14:creationId xmlns:p14="http://schemas.microsoft.com/office/powerpoint/2010/main" val="618338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663827-C475-43DC-99EF-2EA052029B42}"/>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#3</a:t>
            </a:r>
          </a:p>
        </p:txBody>
      </p:sp>
      <p:sp>
        <p:nvSpPr>
          <p:cNvPr id="5" name="TextBox 4">
            <a:extLst>
              <a:ext uri="{FF2B5EF4-FFF2-40B4-BE49-F238E27FC236}">
                <a16:creationId xmlns:a16="http://schemas.microsoft.com/office/drawing/2014/main" id="{6A9DB043-1F75-44BB-88EC-1E500A5C9A57}"/>
              </a:ext>
            </a:extLst>
          </p:cNvPr>
          <p:cNvSpPr txBox="1"/>
          <p:nvPr/>
        </p:nvSpPr>
        <p:spPr>
          <a:xfrm>
            <a:off x="1233995" y="1483402"/>
            <a:ext cx="9534618" cy="3600986"/>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What does the MJO convection produce in the upper troposphere, right over it? </a:t>
            </a:r>
            <a:r>
              <a:rPr lang="en-US" sz="2800" dirty="0">
                <a:latin typeface="Segoe UI" panose="020B0502040204020203" pitchFamily="34" charset="0"/>
                <a:cs typeface="Segoe UI" panose="020B0502040204020203" pitchFamily="34" charset="0"/>
              </a:rPr>
              <a:t>(1 or more)</a:t>
            </a:r>
          </a:p>
          <a:p>
            <a:pPr>
              <a:spcAft>
                <a:spcPts val="1800"/>
              </a:spcAft>
            </a:pPr>
            <a:r>
              <a:rPr lang="en-US" sz="2800" dirty="0">
                <a:latin typeface="Segoe UI" panose="020B0502040204020203" pitchFamily="34" charset="0"/>
                <a:cs typeface="Segoe UI" panose="020B0502040204020203" pitchFamily="34" charset="0"/>
              </a:rPr>
              <a:t>a. A ridge</a:t>
            </a:r>
          </a:p>
          <a:p>
            <a:pPr>
              <a:spcAft>
                <a:spcPts val="1800"/>
              </a:spcAft>
            </a:pPr>
            <a:r>
              <a:rPr lang="en-US" sz="2800" dirty="0">
                <a:latin typeface="Segoe UI" panose="020B0502040204020203" pitchFamily="34" charset="0"/>
                <a:cs typeface="Segoe UI" panose="020B0502040204020203" pitchFamily="34" charset="0"/>
              </a:rPr>
              <a:t>b. A trough</a:t>
            </a:r>
          </a:p>
          <a:p>
            <a:pPr>
              <a:spcAft>
                <a:spcPts val="1800"/>
              </a:spcAft>
            </a:pPr>
            <a:r>
              <a:rPr lang="en-US" sz="2800" dirty="0">
                <a:latin typeface="Segoe UI" panose="020B0502040204020203" pitchFamily="34" charset="0"/>
                <a:cs typeface="Segoe UI" panose="020B0502040204020203" pitchFamily="34" charset="0"/>
              </a:rPr>
              <a:t>c. A perturbation in the tropopause</a:t>
            </a:r>
          </a:p>
          <a:p>
            <a:pPr>
              <a:spcAft>
                <a:spcPts val="1800"/>
              </a:spcAft>
            </a:pPr>
            <a:r>
              <a:rPr lang="en-US" sz="2800" dirty="0">
                <a:latin typeface="Segoe UI" panose="020B0502040204020203" pitchFamily="34" charset="0"/>
                <a:cs typeface="Segoe UI" panose="020B0502040204020203" pitchFamily="34" charset="0"/>
              </a:rPr>
              <a:t>d. A warming (stabilizes the layer)</a:t>
            </a:r>
          </a:p>
        </p:txBody>
      </p:sp>
      <p:sp>
        <p:nvSpPr>
          <p:cNvPr id="6" name="Oval 5">
            <a:extLst>
              <a:ext uri="{FF2B5EF4-FFF2-40B4-BE49-F238E27FC236}">
                <a16:creationId xmlns:a16="http://schemas.microsoft.com/office/drawing/2014/main" id="{7288F2FF-03F2-44AE-8FB7-7FC035B2A38F}"/>
              </a:ext>
            </a:extLst>
          </p:cNvPr>
          <p:cNvSpPr/>
          <p:nvPr/>
        </p:nvSpPr>
        <p:spPr>
          <a:xfrm>
            <a:off x="843377" y="2648842"/>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B25C414-153F-4CF5-A978-8D7934A6F6BE}"/>
              </a:ext>
            </a:extLst>
          </p:cNvPr>
          <p:cNvSpPr/>
          <p:nvPr/>
        </p:nvSpPr>
        <p:spPr>
          <a:xfrm>
            <a:off x="843377" y="3987396"/>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2312EA0-4746-4338-A983-5278446BB05C}"/>
              </a:ext>
            </a:extLst>
          </p:cNvPr>
          <p:cNvSpPr/>
          <p:nvPr/>
        </p:nvSpPr>
        <p:spPr>
          <a:xfrm>
            <a:off x="843377" y="4608642"/>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31751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1476B4-20ED-4AEF-AE92-6F93679D83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14000"/>
                    </a14:imgEffect>
                  </a14:imgLayer>
                </a14:imgProps>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2D25946-3153-4EDC-BA6E-BA02B3112799}"/>
              </a:ext>
            </a:extLst>
          </p:cNvPr>
          <p:cNvPicPr>
            <a:picLocks noChangeAspect="1"/>
          </p:cNvPicPr>
          <p:nvPr/>
        </p:nvPicPr>
        <p:blipFill>
          <a:blip r:embed="rId5"/>
          <a:stretch>
            <a:fillRect/>
          </a:stretch>
        </p:blipFill>
        <p:spPr>
          <a:xfrm>
            <a:off x="904362" y="1510378"/>
            <a:ext cx="3568809" cy="4777600"/>
          </a:xfrm>
          <a:prstGeom prst="rect">
            <a:avLst/>
          </a:prstGeom>
        </p:spPr>
      </p:pic>
      <p:sp>
        <p:nvSpPr>
          <p:cNvPr id="7" name="TextBox 6">
            <a:extLst>
              <a:ext uri="{FF2B5EF4-FFF2-40B4-BE49-F238E27FC236}">
                <a16:creationId xmlns:a16="http://schemas.microsoft.com/office/drawing/2014/main" id="{B34F95DD-9FF4-4AF4-BE34-340230F0A712}"/>
              </a:ext>
            </a:extLst>
          </p:cNvPr>
          <p:cNvSpPr txBox="1"/>
          <p:nvPr/>
        </p:nvSpPr>
        <p:spPr>
          <a:xfrm>
            <a:off x="3167742" y="389909"/>
            <a:ext cx="6879771" cy="923330"/>
          </a:xfrm>
          <a:prstGeom prst="rect">
            <a:avLst/>
          </a:prstGeom>
          <a:noFill/>
        </p:spPr>
        <p:txBody>
          <a:bodyPr wrap="square">
            <a:spAutoFit/>
          </a:bodyPr>
          <a:lstStyle/>
          <a:p>
            <a:pPr>
              <a:spcAft>
                <a:spcPts val="300"/>
              </a:spcAft>
            </a:pPr>
            <a:r>
              <a:rPr lang="en-US" sz="5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Phases of the MJO</a:t>
            </a:r>
          </a:p>
        </p:txBody>
      </p:sp>
      <p:pic>
        <p:nvPicPr>
          <p:cNvPr id="14" name="Picture 13">
            <a:extLst>
              <a:ext uri="{FF2B5EF4-FFF2-40B4-BE49-F238E27FC236}">
                <a16:creationId xmlns:a16="http://schemas.microsoft.com/office/drawing/2014/main" id="{B9B1A5C2-CAD9-433C-90F7-462D6847EE8D}"/>
              </a:ext>
            </a:extLst>
          </p:cNvPr>
          <p:cNvPicPr>
            <a:picLocks noChangeAspect="1"/>
          </p:cNvPicPr>
          <p:nvPr/>
        </p:nvPicPr>
        <p:blipFill rotWithShape="1">
          <a:blip r:embed="rId6"/>
          <a:srcRect l="4814" r="4836" b="6029"/>
          <a:stretch/>
        </p:blipFill>
        <p:spPr>
          <a:xfrm>
            <a:off x="4844138" y="1501002"/>
            <a:ext cx="6683830" cy="1403594"/>
          </a:xfrm>
          <a:prstGeom prst="rect">
            <a:avLst/>
          </a:prstGeom>
        </p:spPr>
      </p:pic>
      <p:pic>
        <p:nvPicPr>
          <p:cNvPr id="15" name="Picture 14">
            <a:extLst>
              <a:ext uri="{FF2B5EF4-FFF2-40B4-BE49-F238E27FC236}">
                <a16:creationId xmlns:a16="http://schemas.microsoft.com/office/drawing/2014/main" id="{711C36A3-4219-4D4C-BBFB-5C6F9209522A}"/>
              </a:ext>
            </a:extLst>
          </p:cNvPr>
          <p:cNvPicPr>
            <a:picLocks noChangeAspect="1"/>
          </p:cNvPicPr>
          <p:nvPr/>
        </p:nvPicPr>
        <p:blipFill rotWithShape="1">
          <a:blip r:embed="rId7"/>
          <a:srcRect l="5113" r="5113" b="20337"/>
          <a:stretch/>
        </p:blipFill>
        <p:spPr>
          <a:xfrm>
            <a:off x="4844137" y="3135744"/>
            <a:ext cx="6683829" cy="1403594"/>
          </a:xfrm>
          <a:prstGeom prst="rect">
            <a:avLst/>
          </a:prstGeom>
        </p:spPr>
      </p:pic>
      <p:pic>
        <p:nvPicPr>
          <p:cNvPr id="16" name="Picture 15">
            <a:extLst>
              <a:ext uri="{FF2B5EF4-FFF2-40B4-BE49-F238E27FC236}">
                <a16:creationId xmlns:a16="http://schemas.microsoft.com/office/drawing/2014/main" id="{7D4E3EC2-C65F-4C47-B220-6DF9ECF7459D}"/>
              </a:ext>
            </a:extLst>
          </p:cNvPr>
          <p:cNvPicPr>
            <a:picLocks noChangeAspect="1"/>
          </p:cNvPicPr>
          <p:nvPr/>
        </p:nvPicPr>
        <p:blipFill rotWithShape="1">
          <a:blip r:embed="rId8"/>
          <a:srcRect l="4408" t="2321" r="5325" b="20421"/>
          <a:stretch/>
        </p:blipFill>
        <p:spPr>
          <a:xfrm>
            <a:off x="4844137" y="4808145"/>
            <a:ext cx="6683830" cy="1403594"/>
          </a:xfrm>
          <a:prstGeom prst="rect">
            <a:avLst/>
          </a:prstGeom>
        </p:spPr>
      </p:pic>
      <p:sp>
        <p:nvSpPr>
          <p:cNvPr id="18" name="Isosceles Triangle 17">
            <a:extLst>
              <a:ext uri="{FF2B5EF4-FFF2-40B4-BE49-F238E27FC236}">
                <a16:creationId xmlns:a16="http://schemas.microsoft.com/office/drawing/2014/main" id="{3F7C76BB-0D16-4A61-9B0A-652134C4E53F}"/>
              </a:ext>
            </a:extLst>
          </p:cNvPr>
          <p:cNvSpPr/>
          <p:nvPr/>
        </p:nvSpPr>
        <p:spPr>
          <a:xfrm rot="5400000">
            <a:off x="4288343" y="1779116"/>
            <a:ext cx="837742" cy="46808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A1A8DFE3-D468-4DF1-BBEB-8C01F6696EBC}"/>
              </a:ext>
            </a:extLst>
          </p:cNvPr>
          <p:cNvSpPr/>
          <p:nvPr/>
        </p:nvSpPr>
        <p:spPr>
          <a:xfrm rot="5400000">
            <a:off x="4288343" y="3420336"/>
            <a:ext cx="837742" cy="46808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84534576-A1AB-49FF-81E1-82AE9CE5A32E}"/>
              </a:ext>
            </a:extLst>
          </p:cNvPr>
          <p:cNvSpPr/>
          <p:nvPr/>
        </p:nvSpPr>
        <p:spPr>
          <a:xfrm rot="5400000">
            <a:off x="4288343" y="5127397"/>
            <a:ext cx="837742" cy="46808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7761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1476B4-20ED-4AEF-AE92-6F93679D83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14000"/>
                    </a14:imgEffect>
                  </a14:imgLayer>
                </a14:imgProps>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8CAF5A34-EEC2-4E17-9506-47FE63733AD9}"/>
              </a:ext>
            </a:extLst>
          </p:cNvPr>
          <p:cNvGrpSpPr/>
          <p:nvPr/>
        </p:nvGrpSpPr>
        <p:grpSpPr>
          <a:xfrm>
            <a:off x="4279026" y="1660599"/>
            <a:ext cx="7663543" cy="4765926"/>
            <a:chOff x="4690451" y="1460344"/>
            <a:chExt cx="7251178" cy="4733627"/>
          </a:xfrm>
        </p:grpSpPr>
        <p:sp>
          <p:nvSpPr>
            <p:cNvPr id="4" name="Rectangle 3">
              <a:extLst>
                <a:ext uri="{FF2B5EF4-FFF2-40B4-BE49-F238E27FC236}">
                  <a16:creationId xmlns:a16="http://schemas.microsoft.com/office/drawing/2014/main" id="{61FBBFDD-EFD8-4833-8047-2D44267BF550}"/>
                </a:ext>
              </a:extLst>
            </p:cNvPr>
            <p:cNvSpPr/>
            <p:nvPr/>
          </p:nvSpPr>
          <p:spPr>
            <a:xfrm>
              <a:off x="5029201" y="1460344"/>
              <a:ext cx="6686831" cy="4733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5" name="Picture 4">
              <a:extLst>
                <a:ext uri="{FF2B5EF4-FFF2-40B4-BE49-F238E27FC236}">
                  <a16:creationId xmlns:a16="http://schemas.microsoft.com/office/drawing/2014/main" id="{502663DC-204C-4783-AA21-A5B0F6681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2229" y="1872342"/>
              <a:ext cx="6250984" cy="4057931"/>
            </a:xfrm>
            <a:prstGeom prst="rect">
              <a:avLst/>
            </a:prstGeom>
          </p:spPr>
        </p:pic>
        <p:cxnSp>
          <p:nvCxnSpPr>
            <p:cNvPr id="6" name="Straight Arrow Connector 5">
              <a:extLst>
                <a:ext uri="{FF2B5EF4-FFF2-40B4-BE49-F238E27FC236}">
                  <a16:creationId xmlns:a16="http://schemas.microsoft.com/office/drawing/2014/main" id="{5ABC81B1-9300-4B10-836B-62261420AD16}"/>
                </a:ext>
              </a:extLst>
            </p:cNvPr>
            <p:cNvCxnSpPr/>
            <p:nvPr/>
          </p:nvCxnSpPr>
          <p:spPr>
            <a:xfrm>
              <a:off x="6955971" y="3004458"/>
              <a:ext cx="2884715"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1392F5B-484F-41AE-9EF5-17936BF87752}"/>
                </a:ext>
              </a:extLst>
            </p:cNvPr>
            <p:cNvCxnSpPr/>
            <p:nvPr/>
          </p:nvCxnSpPr>
          <p:spPr>
            <a:xfrm>
              <a:off x="6955971" y="5105400"/>
              <a:ext cx="2884715"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D91D0D8-218B-4317-8D7A-87EE4D89A031}"/>
                </a:ext>
              </a:extLst>
            </p:cNvPr>
            <p:cNvSpPr txBox="1"/>
            <p:nvPr/>
          </p:nvSpPr>
          <p:spPr>
            <a:xfrm>
              <a:off x="5254798" y="1511724"/>
              <a:ext cx="6686831" cy="366829"/>
            </a:xfrm>
            <a:prstGeom prst="rect">
              <a:avLst/>
            </a:prstGeom>
            <a:noFill/>
          </p:spPr>
          <p:txBody>
            <a:bodyPr wrap="square">
              <a:spAutoFit/>
            </a:bodyPr>
            <a:lstStyle/>
            <a:p>
              <a:pPr>
                <a:spcAft>
                  <a:spcPts val="1800"/>
                </a:spcAft>
              </a:pPr>
              <a:r>
                <a:rPr lang="en-US" dirty="0">
                  <a:latin typeface="Segoe UI Semilight" panose="020B0402040204020203" pitchFamily="34" charset="0"/>
                  <a:ea typeface="Verdana" panose="020B0604030504040204" pitchFamily="34" charset="0"/>
                  <a:cs typeface="Segoe UI Semilight" panose="020B0402040204020203" pitchFamily="34" charset="0"/>
                </a:rPr>
                <a:t>200 hPa Velocity Potential and Brightness Temperature (convection)</a:t>
              </a:r>
              <a:endParaRPr lang="en-US" baseline="30000" dirty="0">
                <a:latin typeface="Segoe UI Semilight" panose="020B0402040204020203" pitchFamily="34" charset="0"/>
                <a:ea typeface="Verdana" panose="020B0604030504040204" pitchFamily="34" charset="0"/>
                <a:cs typeface="Segoe UI Semilight" panose="020B0402040204020203" pitchFamily="34" charset="0"/>
              </a:endParaRPr>
            </a:p>
          </p:txBody>
        </p:sp>
        <p:sp>
          <p:nvSpPr>
            <p:cNvPr id="9" name="TextBox 8">
              <a:extLst>
                <a:ext uri="{FF2B5EF4-FFF2-40B4-BE49-F238E27FC236}">
                  <a16:creationId xmlns:a16="http://schemas.microsoft.com/office/drawing/2014/main" id="{AD32AB1D-68A8-4C18-877F-3092E96E214B}"/>
                </a:ext>
              </a:extLst>
            </p:cNvPr>
            <p:cNvSpPr txBox="1"/>
            <p:nvPr/>
          </p:nvSpPr>
          <p:spPr>
            <a:xfrm>
              <a:off x="5573487" y="5609488"/>
              <a:ext cx="6065926" cy="374972"/>
            </a:xfrm>
            <a:prstGeom prst="rect">
              <a:avLst/>
            </a:prstGeom>
            <a:noFill/>
          </p:spPr>
          <p:txBody>
            <a:bodyPr wrap="square">
              <a:spAutoFit/>
            </a:bodyPr>
            <a:lstStyle/>
            <a:p>
              <a:pPr>
                <a:spcAft>
                  <a:spcPts val="1800"/>
                </a:spcAft>
              </a:pPr>
              <a:r>
                <a:rPr lang="en-US" dirty="0">
                  <a:latin typeface="Segoe UI Semilight" panose="020B0402040204020203" pitchFamily="34" charset="0"/>
                  <a:ea typeface="Verdana" panose="020B0604030504040204" pitchFamily="34" charset="0"/>
                  <a:cs typeface="Segoe UI Semilight" panose="020B0402040204020203" pitchFamily="34" charset="0"/>
                </a:rPr>
                <a:t>Convergent (C) / Divergent (D) and associated convection</a:t>
              </a:r>
              <a:endParaRPr lang="en-US" baseline="30000" dirty="0">
                <a:latin typeface="Segoe UI Semilight" panose="020B0402040204020203" pitchFamily="34" charset="0"/>
                <a:ea typeface="Verdana" panose="020B0604030504040204" pitchFamily="34" charset="0"/>
                <a:cs typeface="Segoe UI Semilight" panose="020B0402040204020203" pitchFamily="34" charset="0"/>
              </a:endParaRPr>
            </a:p>
          </p:txBody>
        </p:sp>
        <p:sp>
          <p:nvSpPr>
            <p:cNvPr id="10" name="TextBox 9">
              <a:extLst>
                <a:ext uri="{FF2B5EF4-FFF2-40B4-BE49-F238E27FC236}">
                  <a16:creationId xmlns:a16="http://schemas.microsoft.com/office/drawing/2014/main" id="{C70CEEB3-6DC4-45CA-854B-5BF0B7D67BC1}"/>
                </a:ext>
              </a:extLst>
            </p:cNvPr>
            <p:cNvSpPr txBox="1"/>
            <p:nvPr/>
          </p:nvSpPr>
          <p:spPr>
            <a:xfrm>
              <a:off x="4690451" y="4074239"/>
              <a:ext cx="892630" cy="458536"/>
            </a:xfrm>
            <a:prstGeom prst="rect">
              <a:avLst/>
            </a:prstGeom>
            <a:noFill/>
          </p:spPr>
          <p:txBody>
            <a:bodyPr wrap="square">
              <a:spAutoFit/>
            </a:bodyPr>
            <a:lstStyle/>
            <a:p>
              <a:pPr algn="r">
                <a:spcAft>
                  <a:spcPts val="1800"/>
                </a:spcAft>
              </a:pPr>
              <a:r>
                <a:rPr lang="en-US" sz="1200" b="1" dirty="0">
                  <a:latin typeface="Segoe UI Semilight" panose="020B0402040204020203" pitchFamily="34" charset="0"/>
                  <a:ea typeface="Verdana" panose="020B0604030504040204" pitchFamily="34" charset="0"/>
                  <a:cs typeface="Segoe UI Semilight" panose="020B0402040204020203" pitchFamily="34" charset="0"/>
                </a:rPr>
                <a:t>MJO PHASE</a:t>
              </a:r>
            </a:p>
          </p:txBody>
        </p:sp>
      </p:grpSp>
      <p:sp>
        <p:nvSpPr>
          <p:cNvPr id="11" name="TextBox 10">
            <a:extLst>
              <a:ext uri="{FF2B5EF4-FFF2-40B4-BE49-F238E27FC236}">
                <a16:creationId xmlns:a16="http://schemas.microsoft.com/office/drawing/2014/main" id="{72F573A1-DA4F-4ACC-8FAF-2A144C7326A2}"/>
              </a:ext>
            </a:extLst>
          </p:cNvPr>
          <p:cNvSpPr txBox="1"/>
          <p:nvPr/>
        </p:nvSpPr>
        <p:spPr>
          <a:xfrm>
            <a:off x="3820160" y="405703"/>
            <a:ext cx="6176553" cy="830997"/>
          </a:xfrm>
          <a:prstGeom prst="rect">
            <a:avLst/>
          </a:prstGeom>
          <a:noFill/>
        </p:spPr>
        <p:txBody>
          <a:bodyPr wrap="square">
            <a:spAutoFit/>
          </a:bodyPr>
          <a:lstStyle/>
          <a:p>
            <a:pPr>
              <a:spcAft>
                <a:spcPts val="300"/>
              </a:spcAft>
            </a:pPr>
            <a:r>
              <a:rPr lang="en-US" sz="4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MJO Propagation</a:t>
            </a:r>
          </a:p>
        </p:txBody>
      </p:sp>
      <p:sp>
        <p:nvSpPr>
          <p:cNvPr id="12" name="TextBox 11">
            <a:extLst>
              <a:ext uri="{FF2B5EF4-FFF2-40B4-BE49-F238E27FC236}">
                <a16:creationId xmlns:a16="http://schemas.microsoft.com/office/drawing/2014/main" id="{43557B39-C386-4C20-8CBA-36E3E7F47015}"/>
              </a:ext>
            </a:extLst>
          </p:cNvPr>
          <p:cNvSpPr txBox="1"/>
          <p:nvPr/>
        </p:nvSpPr>
        <p:spPr>
          <a:xfrm>
            <a:off x="439730" y="1483214"/>
            <a:ext cx="2433864" cy="584775"/>
          </a:xfrm>
          <a:prstGeom prst="rect">
            <a:avLst/>
          </a:prstGeom>
          <a:noFill/>
        </p:spPr>
        <p:txBody>
          <a:bodyPr wrap="square">
            <a:spAutoFit/>
          </a:bodyPr>
          <a:lstStyle/>
          <a:p>
            <a:pPr>
              <a:spcAft>
                <a:spcPts val="600"/>
              </a:spcAft>
            </a:pPr>
            <a:r>
              <a:rPr lang="en-US" sz="32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Evaluate:</a:t>
            </a:r>
            <a:endParaRPr lang="en-US" sz="3200" baseline="30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13" name="TextBox 12">
            <a:extLst>
              <a:ext uri="{FF2B5EF4-FFF2-40B4-BE49-F238E27FC236}">
                <a16:creationId xmlns:a16="http://schemas.microsoft.com/office/drawing/2014/main" id="{358BA248-8F6F-4972-99F4-FF6F6B71D773}"/>
              </a:ext>
            </a:extLst>
          </p:cNvPr>
          <p:cNvSpPr txBox="1"/>
          <p:nvPr/>
        </p:nvSpPr>
        <p:spPr>
          <a:xfrm>
            <a:off x="448704" y="2108005"/>
            <a:ext cx="3810584" cy="1061829"/>
          </a:xfrm>
          <a:prstGeom prst="rect">
            <a:avLst/>
          </a:prstGeom>
          <a:noFill/>
        </p:spPr>
        <p:txBody>
          <a:bodyPr wrap="square">
            <a:spAutoFit/>
          </a:bodyPr>
          <a:lstStyle/>
          <a:p>
            <a:pPr marL="342900" indent="-342900">
              <a:spcAft>
                <a:spcPts val="1800"/>
              </a:spcAft>
              <a:buFont typeface="Arial" panose="020B0604020202020204" pitchFamily="34" charset="0"/>
              <a:buChar char="•"/>
            </a:pP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Is propagation uniform?</a:t>
            </a:r>
          </a:p>
          <a:p>
            <a:pPr>
              <a:spcAft>
                <a:spcPts val="1800"/>
              </a:spcAft>
            </a:pPr>
            <a:endPar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p:txBody>
      </p:sp>
      <p:sp>
        <p:nvSpPr>
          <p:cNvPr id="14" name="TextBox 13">
            <a:extLst>
              <a:ext uri="{FF2B5EF4-FFF2-40B4-BE49-F238E27FC236}">
                <a16:creationId xmlns:a16="http://schemas.microsoft.com/office/drawing/2014/main" id="{63AD3CD1-B93A-4967-9A79-A0E25E317D30}"/>
              </a:ext>
            </a:extLst>
          </p:cNvPr>
          <p:cNvSpPr txBox="1"/>
          <p:nvPr/>
        </p:nvSpPr>
        <p:spPr>
          <a:xfrm>
            <a:off x="422456" y="3236730"/>
            <a:ext cx="4053075" cy="830997"/>
          </a:xfrm>
          <a:prstGeom prst="rect">
            <a:avLst/>
          </a:prstGeom>
          <a:noFill/>
        </p:spPr>
        <p:txBody>
          <a:bodyPr wrap="square">
            <a:spAutoFit/>
          </a:bodyPr>
          <a:lstStyle/>
          <a:p>
            <a:pPr marL="342900" indent="-342900">
              <a:spcAft>
                <a:spcPts val="1800"/>
              </a:spcAft>
              <a:buFont typeface="Arial" panose="020B0604020202020204" pitchFamily="34" charset="0"/>
              <a:buChar char="•"/>
            </a:pPr>
            <a:r>
              <a:rPr lang="en-US" sz="24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What could cause anomalies in propagation?</a:t>
            </a:r>
          </a:p>
        </p:txBody>
      </p:sp>
      <p:sp>
        <p:nvSpPr>
          <p:cNvPr id="15" name="TextBox 14">
            <a:extLst>
              <a:ext uri="{FF2B5EF4-FFF2-40B4-BE49-F238E27FC236}">
                <a16:creationId xmlns:a16="http://schemas.microsoft.com/office/drawing/2014/main" id="{64E283A4-1AAB-410A-A26E-0231F9F2CBF5}"/>
              </a:ext>
            </a:extLst>
          </p:cNvPr>
          <p:cNvSpPr txBox="1"/>
          <p:nvPr/>
        </p:nvSpPr>
        <p:spPr>
          <a:xfrm>
            <a:off x="850151" y="2492744"/>
            <a:ext cx="1110355" cy="461665"/>
          </a:xfrm>
          <a:prstGeom prst="rect">
            <a:avLst/>
          </a:prstGeom>
          <a:noFill/>
        </p:spPr>
        <p:txBody>
          <a:bodyPr wrap="square">
            <a:spAutoFit/>
          </a:bodyPr>
          <a:lstStyle/>
          <a:p>
            <a:pPr>
              <a:spcAft>
                <a:spcPts val="1800"/>
              </a:spcAft>
            </a:pPr>
            <a:r>
              <a:rPr lang="en-US" sz="2400" dirty="0">
                <a:solidFill>
                  <a:srgbClr val="00FFFF"/>
                </a:solidFill>
                <a:latin typeface="Segoe UI Semibold" panose="020B0702040204020203" pitchFamily="34" charset="0"/>
                <a:ea typeface="Verdana" panose="020B0604030504040204" pitchFamily="34" charset="0"/>
                <a:cs typeface="Segoe UI Semibold" panose="020B0702040204020203" pitchFamily="34" charset="0"/>
              </a:rPr>
              <a:t>No</a:t>
            </a:r>
          </a:p>
        </p:txBody>
      </p:sp>
      <p:sp>
        <p:nvSpPr>
          <p:cNvPr id="16" name="TextBox 15">
            <a:extLst>
              <a:ext uri="{FF2B5EF4-FFF2-40B4-BE49-F238E27FC236}">
                <a16:creationId xmlns:a16="http://schemas.microsoft.com/office/drawing/2014/main" id="{DDF3385B-0F21-47A4-B4BB-E5726700A743}"/>
              </a:ext>
            </a:extLst>
          </p:cNvPr>
          <p:cNvSpPr txBox="1"/>
          <p:nvPr/>
        </p:nvSpPr>
        <p:spPr>
          <a:xfrm>
            <a:off x="909571" y="4103579"/>
            <a:ext cx="3548462" cy="2246769"/>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000" dirty="0">
                <a:solidFill>
                  <a:srgbClr val="00FFFF"/>
                </a:solidFill>
                <a:latin typeface="Segoe UI Semibold" panose="020B0702040204020203" pitchFamily="34" charset="0"/>
                <a:ea typeface="Verdana" panose="020B0604030504040204" pitchFamily="34" charset="0"/>
                <a:cs typeface="Segoe UI Semibold" panose="020B0702040204020203" pitchFamily="34" charset="0"/>
              </a:rPr>
              <a:t>Convection</a:t>
            </a:r>
          </a:p>
          <a:p>
            <a:pPr marL="342900" indent="-342900">
              <a:spcAft>
                <a:spcPts val="600"/>
              </a:spcAft>
              <a:buFont typeface="Arial" panose="020B0604020202020204" pitchFamily="34" charset="0"/>
              <a:buChar char="•"/>
            </a:pPr>
            <a:r>
              <a:rPr lang="en-US" sz="2000" dirty="0">
                <a:solidFill>
                  <a:srgbClr val="00FFFF"/>
                </a:solidFill>
                <a:latin typeface="Segoe UI Semibold" panose="020B0702040204020203" pitchFamily="34" charset="0"/>
                <a:ea typeface="Verdana" panose="020B0604030504040204" pitchFamily="34" charset="0"/>
                <a:cs typeface="Segoe UI Semibold" panose="020B0702040204020203" pitchFamily="34" charset="0"/>
              </a:rPr>
              <a:t>Terrain</a:t>
            </a:r>
          </a:p>
          <a:p>
            <a:pPr marL="342900" indent="-342900">
              <a:spcAft>
                <a:spcPts val="600"/>
              </a:spcAft>
              <a:buFont typeface="Arial" panose="020B0604020202020204" pitchFamily="34" charset="0"/>
              <a:buChar char="•"/>
            </a:pPr>
            <a:r>
              <a:rPr lang="en-US" sz="2000" dirty="0">
                <a:solidFill>
                  <a:srgbClr val="00FFFF"/>
                </a:solidFill>
                <a:latin typeface="Segoe UI Semibold" panose="020B0702040204020203" pitchFamily="34" charset="0"/>
                <a:ea typeface="Verdana" panose="020B0604030504040204" pitchFamily="34" charset="0"/>
                <a:cs typeface="Segoe UI Semibold" panose="020B0702040204020203" pitchFamily="34" charset="0"/>
              </a:rPr>
              <a:t>ENSO/SSTs</a:t>
            </a:r>
          </a:p>
          <a:p>
            <a:pPr marL="342900" indent="-342900">
              <a:spcAft>
                <a:spcPts val="600"/>
              </a:spcAft>
              <a:buFont typeface="Arial" panose="020B0604020202020204" pitchFamily="34" charset="0"/>
              <a:buChar char="•"/>
            </a:pPr>
            <a:r>
              <a:rPr lang="en-US" sz="2000" dirty="0">
                <a:solidFill>
                  <a:srgbClr val="00FFFF"/>
                </a:solidFill>
                <a:latin typeface="Segoe UI Semibold" panose="020B0702040204020203" pitchFamily="34" charset="0"/>
                <a:ea typeface="Verdana" panose="020B0604030504040204" pitchFamily="34" charset="0"/>
                <a:cs typeface="Segoe UI Semibold" panose="020B0702040204020203" pitchFamily="34" charset="0"/>
              </a:rPr>
              <a:t>Synoptic features</a:t>
            </a:r>
          </a:p>
          <a:p>
            <a:pPr marL="342900" indent="-342900">
              <a:spcAft>
                <a:spcPts val="600"/>
              </a:spcAft>
              <a:buFont typeface="Arial" panose="020B0604020202020204" pitchFamily="34" charset="0"/>
              <a:buChar char="•"/>
            </a:pPr>
            <a:r>
              <a:rPr lang="en-US" sz="2000" dirty="0">
                <a:solidFill>
                  <a:srgbClr val="00FFFF"/>
                </a:solidFill>
                <a:latin typeface="Segoe UI Semibold" panose="020B0702040204020203" pitchFamily="34" charset="0"/>
                <a:ea typeface="Verdana" panose="020B0604030504040204" pitchFamily="34" charset="0"/>
                <a:cs typeface="Segoe UI Semibold" panose="020B0702040204020203" pitchFamily="34" charset="0"/>
              </a:rPr>
              <a:t>Other atmospheric oscillations</a:t>
            </a:r>
          </a:p>
        </p:txBody>
      </p:sp>
      <p:grpSp>
        <p:nvGrpSpPr>
          <p:cNvPr id="26" name="Group 25">
            <a:extLst>
              <a:ext uri="{FF2B5EF4-FFF2-40B4-BE49-F238E27FC236}">
                <a16:creationId xmlns:a16="http://schemas.microsoft.com/office/drawing/2014/main" id="{6208C3F7-9302-4E12-91E8-3CCDD26487FE}"/>
              </a:ext>
            </a:extLst>
          </p:cNvPr>
          <p:cNvGrpSpPr/>
          <p:nvPr/>
        </p:nvGrpSpPr>
        <p:grpSpPr>
          <a:xfrm>
            <a:off x="602288" y="4192498"/>
            <a:ext cx="671143" cy="1707144"/>
            <a:chOff x="602288" y="4192498"/>
            <a:chExt cx="671143" cy="1707144"/>
          </a:xfrm>
        </p:grpSpPr>
        <p:sp>
          <p:nvSpPr>
            <p:cNvPr id="18" name="Arrow: Right 17">
              <a:extLst>
                <a:ext uri="{FF2B5EF4-FFF2-40B4-BE49-F238E27FC236}">
                  <a16:creationId xmlns:a16="http://schemas.microsoft.com/office/drawing/2014/main" id="{43638CA7-556E-4E2B-A9AC-D125E200F95B}"/>
                </a:ext>
              </a:extLst>
            </p:cNvPr>
            <p:cNvSpPr/>
            <p:nvPr/>
          </p:nvSpPr>
          <p:spPr>
            <a:xfrm>
              <a:off x="602289" y="4192498"/>
              <a:ext cx="671142" cy="210882"/>
            </a:xfrm>
            <a:prstGeom prst="rightArrow">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475EDFD-86F6-48FD-9597-907A3B662273}"/>
                </a:ext>
              </a:extLst>
            </p:cNvPr>
            <p:cNvSpPr/>
            <p:nvPr/>
          </p:nvSpPr>
          <p:spPr>
            <a:xfrm>
              <a:off x="602288" y="4245337"/>
              <a:ext cx="68855" cy="1592718"/>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157ADA31-53D9-4D4C-ADB1-EB1013C73989}"/>
                </a:ext>
              </a:extLst>
            </p:cNvPr>
            <p:cNvGrpSpPr/>
            <p:nvPr/>
          </p:nvGrpSpPr>
          <p:grpSpPr>
            <a:xfrm>
              <a:off x="671142" y="4620698"/>
              <a:ext cx="307283" cy="1278944"/>
              <a:chOff x="626264" y="4620698"/>
              <a:chExt cx="394466" cy="1278944"/>
            </a:xfrm>
          </p:grpSpPr>
          <p:sp>
            <p:nvSpPr>
              <p:cNvPr id="21" name="Arrow: Right 20">
                <a:extLst>
                  <a:ext uri="{FF2B5EF4-FFF2-40B4-BE49-F238E27FC236}">
                    <a16:creationId xmlns:a16="http://schemas.microsoft.com/office/drawing/2014/main" id="{C2330304-21BA-49A1-9CC6-63BC3C8F1DF9}"/>
                  </a:ext>
                </a:extLst>
              </p:cNvPr>
              <p:cNvSpPr/>
              <p:nvPr/>
            </p:nvSpPr>
            <p:spPr>
              <a:xfrm flipH="1">
                <a:off x="626264" y="4620698"/>
                <a:ext cx="372774" cy="133295"/>
              </a:xfrm>
              <a:prstGeom prst="rightArrow">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E72C785E-1878-456D-A649-503392A80D4E}"/>
                  </a:ext>
                </a:extLst>
              </p:cNvPr>
              <p:cNvSpPr/>
              <p:nvPr/>
            </p:nvSpPr>
            <p:spPr>
              <a:xfrm flipH="1">
                <a:off x="626264" y="5001173"/>
                <a:ext cx="372774" cy="133295"/>
              </a:xfrm>
              <a:prstGeom prst="rightArrow">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6B8BE4C0-E4A1-44D8-BAA5-78DC17FF5E8A}"/>
                  </a:ext>
                </a:extLst>
              </p:cNvPr>
              <p:cNvSpPr/>
              <p:nvPr/>
            </p:nvSpPr>
            <p:spPr>
              <a:xfrm flipH="1">
                <a:off x="647956" y="5385872"/>
                <a:ext cx="372774" cy="133295"/>
              </a:xfrm>
              <a:prstGeom prst="rightArrow">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009E12A0-E0F1-490D-A6FA-85C64D888208}"/>
                  </a:ext>
                </a:extLst>
              </p:cNvPr>
              <p:cNvSpPr/>
              <p:nvPr/>
            </p:nvSpPr>
            <p:spPr>
              <a:xfrm flipH="1">
                <a:off x="642208" y="5766347"/>
                <a:ext cx="372774" cy="133295"/>
              </a:xfrm>
              <a:prstGeom prst="rightArrow">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45064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E8D092-4CF4-499F-B91F-7368E33CDE82}"/>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#4</a:t>
            </a:r>
          </a:p>
        </p:txBody>
      </p:sp>
      <p:sp>
        <p:nvSpPr>
          <p:cNvPr id="3" name="TextBox 2">
            <a:extLst>
              <a:ext uri="{FF2B5EF4-FFF2-40B4-BE49-F238E27FC236}">
                <a16:creationId xmlns:a16="http://schemas.microsoft.com/office/drawing/2014/main" id="{D9C8026C-2DB1-4C1F-BBBE-3CD5557F890F}"/>
              </a:ext>
            </a:extLst>
          </p:cNvPr>
          <p:cNvSpPr txBox="1"/>
          <p:nvPr/>
        </p:nvSpPr>
        <p:spPr>
          <a:xfrm>
            <a:off x="1233995" y="1474525"/>
            <a:ext cx="9534618" cy="4693593"/>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The upper convergent phase of the MJO associates with… </a:t>
            </a:r>
            <a:r>
              <a:rPr lang="en-US" sz="2800" dirty="0">
                <a:latin typeface="Segoe UI" panose="020B0502040204020203" pitchFamily="34" charset="0"/>
                <a:cs typeface="Segoe UI" panose="020B0502040204020203" pitchFamily="34" charset="0"/>
              </a:rPr>
              <a:t>(1 or more)</a:t>
            </a:r>
          </a:p>
          <a:p>
            <a:pPr>
              <a:spcAft>
                <a:spcPts val="1800"/>
              </a:spcAft>
            </a:pPr>
            <a:r>
              <a:rPr lang="en-US" sz="2800" dirty="0">
                <a:latin typeface="Segoe UI" panose="020B0502040204020203" pitchFamily="34" charset="0"/>
                <a:cs typeface="Segoe UI" panose="020B0502040204020203" pitchFamily="34" charset="0"/>
              </a:rPr>
              <a:t>a. Weakening of the easterly trades</a:t>
            </a:r>
          </a:p>
          <a:p>
            <a:pPr>
              <a:spcAft>
                <a:spcPts val="1800"/>
              </a:spcAft>
            </a:pPr>
            <a:r>
              <a:rPr lang="en-US" sz="2800" dirty="0">
                <a:latin typeface="Segoe UI" panose="020B0502040204020203" pitchFamily="34" charset="0"/>
                <a:cs typeface="Segoe UI" panose="020B0502040204020203" pitchFamily="34" charset="0"/>
              </a:rPr>
              <a:t>b. Acceleration of the easterly trades</a:t>
            </a:r>
          </a:p>
          <a:p>
            <a:pPr>
              <a:spcAft>
                <a:spcPts val="1800"/>
              </a:spcAft>
            </a:pPr>
            <a:r>
              <a:rPr lang="en-US" sz="2800" dirty="0">
                <a:latin typeface="Segoe UI" panose="020B0502040204020203" pitchFamily="34" charset="0"/>
                <a:cs typeface="Segoe UI" panose="020B0502040204020203" pitchFamily="34" charset="0"/>
              </a:rPr>
              <a:t>c. Enhanced vertical wind shear in the Caribbean</a:t>
            </a:r>
          </a:p>
          <a:p>
            <a:pPr>
              <a:spcAft>
                <a:spcPts val="1800"/>
              </a:spcAft>
            </a:pPr>
            <a:r>
              <a:rPr lang="en-US" sz="2800" dirty="0">
                <a:latin typeface="Segoe UI" panose="020B0502040204020203" pitchFamily="34" charset="0"/>
                <a:cs typeface="Segoe UI" panose="020B0502040204020203" pitchFamily="34" charset="0"/>
              </a:rPr>
              <a:t>d. Enhanced moisture convergence and rainfall in Eastern Costa Rica</a:t>
            </a:r>
          </a:p>
          <a:p>
            <a:pPr>
              <a:spcAft>
                <a:spcPts val="1800"/>
              </a:spcAft>
            </a:pPr>
            <a:r>
              <a:rPr lang="en-US" sz="2800" dirty="0">
                <a:latin typeface="Segoe UI" panose="020B0502040204020203" pitchFamily="34" charset="0"/>
                <a:cs typeface="Segoe UI" panose="020B0502040204020203" pitchFamily="34" charset="0"/>
              </a:rPr>
              <a:t>e. Low-level westerlies</a:t>
            </a:r>
          </a:p>
        </p:txBody>
      </p:sp>
    </p:spTree>
    <p:extLst>
      <p:ext uri="{BB962C8B-B14F-4D97-AF65-F5344CB8AC3E}">
        <p14:creationId xmlns:p14="http://schemas.microsoft.com/office/powerpoint/2010/main" val="36114934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E8D092-4CF4-499F-B91F-7368E33CDE82}"/>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#4</a:t>
            </a:r>
          </a:p>
        </p:txBody>
      </p:sp>
      <p:sp>
        <p:nvSpPr>
          <p:cNvPr id="3" name="TextBox 2">
            <a:extLst>
              <a:ext uri="{FF2B5EF4-FFF2-40B4-BE49-F238E27FC236}">
                <a16:creationId xmlns:a16="http://schemas.microsoft.com/office/drawing/2014/main" id="{D9C8026C-2DB1-4C1F-BBBE-3CD5557F890F}"/>
              </a:ext>
            </a:extLst>
          </p:cNvPr>
          <p:cNvSpPr txBox="1"/>
          <p:nvPr/>
        </p:nvSpPr>
        <p:spPr>
          <a:xfrm>
            <a:off x="1233995" y="1474525"/>
            <a:ext cx="9534618" cy="4693593"/>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The upper convergent phase of the MJO associates with… </a:t>
            </a:r>
            <a:r>
              <a:rPr lang="en-US" sz="2800" dirty="0">
                <a:latin typeface="Segoe UI" panose="020B0502040204020203" pitchFamily="34" charset="0"/>
                <a:cs typeface="Segoe UI" panose="020B0502040204020203" pitchFamily="34" charset="0"/>
              </a:rPr>
              <a:t>(1 or more)</a:t>
            </a:r>
          </a:p>
          <a:p>
            <a:pPr>
              <a:spcAft>
                <a:spcPts val="1800"/>
              </a:spcAft>
            </a:pPr>
            <a:r>
              <a:rPr lang="en-US" sz="2800" dirty="0">
                <a:latin typeface="Segoe UI" panose="020B0502040204020203" pitchFamily="34" charset="0"/>
                <a:cs typeface="Segoe UI" panose="020B0502040204020203" pitchFamily="34" charset="0"/>
              </a:rPr>
              <a:t>a. Weakening of the easterly trades</a:t>
            </a:r>
          </a:p>
          <a:p>
            <a:pPr>
              <a:spcAft>
                <a:spcPts val="1800"/>
              </a:spcAft>
            </a:pPr>
            <a:r>
              <a:rPr lang="en-US" sz="2800" dirty="0">
                <a:latin typeface="Segoe UI" panose="020B0502040204020203" pitchFamily="34" charset="0"/>
                <a:cs typeface="Segoe UI" panose="020B0502040204020203" pitchFamily="34" charset="0"/>
              </a:rPr>
              <a:t>b. Acceleration of the easterly trades</a:t>
            </a:r>
          </a:p>
          <a:p>
            <a:pPr>
              <a:spcAft>
                <a:spcPts val="1800"/>
              </a:spcAft>
            </a:pPr>
            <a:r>
              <a:rPr lang="en-US" sz="2800" dirty="0">
                <a:latin typeface="Segoe UI" panose="020B0502040204020203" pitchFamily="34" charset="0"/>
                <a:cs typeface="Segoe UI" panose="020B0502040204020203" pitchFamily="34" charset="0"/>
              </a:rPr>
              <a:t>c. Enhanced vertical wind shear in the Caribbean</a:t>
            </a:r>
          </a:p>
          <a:p>
            <a:pPr>
              <a:spcAft>
                <a:spcPts val="1800"/>
              </a:spcAft>
            </a:pPr>
            <a:r>
              <a:rPr lang="en-US" sz="2800" dirty="0">
                <a:latin typeface="Segoe UI" panose="020B0502040204020203" pitchFamily="34" charset="0"/>
                <a:cs typeface="Segoe UI" panose="020B0502040204020203" pitchFamily="34" charset="0"/>
              </a:rPr>
              <a:t>d. Enhanced moisture convergence and rainfall in Eastern Costa Rica</a:t>
            </a:r>
          </a:p>
          <a:p>
            <a:pPr>
              <a:spcAft>
                <a:spcPts val="1800"/>
              </a:spcAft>
            </a:pPr>
            <a:r>
              <a:rPr lang="en-US" sz="2800" dirty="0">
                <a:latin typeface="Segoe UI" panose="020B0502040204020203" pitchFamily="34" charset="0"/>
                <a:cs typeface="Segoe UI" panose="020B0502040204020203" pitchFamily="34" charset="0"/>
              </a:rPr>
              <a:t>e. Low-level westerlies</a:t>
            </a:r>
          </a:p>
        </p:txBody>
      </p:sp>
      <p:sp>
        <p:nvSpPr>
          <p:cNvPr id="4" name="Oval 3">
            <a:extLst>
              <a:ext uri="{FF2B5EF4-FFF2-40B4-BE49-F238E27FC236}">
                <a16:creationId xmlns:a16="http://schemas.microsoft.com/office/drawing/2014/main" id="{2A940CDB-030F-4113-9EA6-C4A96EA105F1}"/>
              </a:ext>
            </a:extLst>
          </p:cNvPr>
          <p:cNvSpPr/>
          <p:nvPr/>
        </p:nvSpPr>
        <p:spPr>
          <a:xfrm>
            <a:off x="843377" y="3305790"/>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93D3835-465C-4143-8822-2BCFF4CDA789}"/>
              </a:ext>
            </a:extLst>
          </p:cNvPr>
          <p:cNvSpPr/>
          <p:nvPr/>
        </p:nvSpPr>
        <p:spPr>
          <a:xfrm>
            <a:off x="843377" y="3962548"/>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7B65A38-2B26-455C-B290-CF3138F9EEEB}"/>
              </a:ext>
            </a:extLst>
          </p:cNvPr>
          <p:cNvSpPr/>
          <p:nvPr/>
        </p:nvSpPr>
        <p:spPr>
          <a:xfrm>
            <a:off x="843377" y="4619306"/>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1078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1476B4-20ED-4AEF-AE92-6F93679D83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14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75FE291-1D5F-435F-B838-F7D3FDFF601E}"/>
              </a:ext>
            </a:extLst>
          </p:cNvPr>
          <p:cNvSpPr txBox="1"/>
          <p:nvPr/>
        </p:nvSpPr>
        <p:spPr>
          <a:xfrm>
            <a:off x="3728720" y="392770"/>
            <a:ext cx="5029200" cy="923330"/>
          </a:xfrm>
          <a:prstGeom prst="rect">
            <a:avLst/>
          </a:prstGeom>
          <a:noFill/>
        </p:spPr>
        <p:txBody>
          <a:bodyPr wrap="square">
            <a:spAutoFit/>
          </a:bodyPr>
          <a:lstStyle/>
          <a:p>
            <a:pPr>
              <a:spcAft>
                <a:spcPts val="300"/>
              </a:spcAft>
            </a:pPr>
            <a:r>
              <a:rPr lang="en-US" sz="5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MJO Forecasts</a:t>
            </a:r>
          </a:p>
        </p:txBody>
      </p:sp>
      <p:sp>
        <p:nvSpPr>
          <p:cNvPr id="5" name="TextBox 4">
            <a:extLst>
              <a:ext uri="{FF2B5EF4-FFF2-40B4-BE49-F238E27FC236}">
                <a16:creationId xmlns:a16="http://schemas.microsoft.com/office/drawing/2014/main" id="{8CE15838-A580-400C-9B9B-FC938005417F}"/>
              </a:ext>
            </a:extLst>
          </p:cNvPr>
          <p:cNvSpPr txBox="1"/>
          <p:nvPr/>
        </p:nvSpPr>
        <p:spPr>
          <a:xfrm>
            <a:off x="519559" y="1980194"/>
            <a:ext cx="4196132" cy="4555093"/>
          </a:xfrm>
          <a:prstGeom prst="rect">
            <a:avLst/>
          </a:prstGeom>
          <a:noFill/>
        </p:spPr>
        <p:txBody>
          <a:bodyPr wrap="square">
            <a:spAutoFit/>
          </a:bodyPr>
          <a:lstStyle/>
          <a:p>
            <a:pPr marL="457200" indent="-457200">
              <a:buFont typeface="+mj-lt"/>
              <a:buAutoNum type="arabicPeriod"/>
            </a:pP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Is the MJO organized?</a:t>
            </a:r>
          </a:p>
          <a:p>
            <a:pPr marL="457200" indent="-457200">
              <a:buFont typeface="+mj-lt"/>
              <a:buAutoNum type="arabicPeriod"/>
            </a:pPr>
            <a:endParaRPr lang="en-US" sz="1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marL="457200" indent="-457200">
              <a:buFont typeface="+mj-lt"/>
              <a:buAutoNum type="arabicPeriod"/>
            </a:pP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What is its current propagation speed?</a:t>
            </a:r>
          </a:p>
          <a:p>
            <a:pPr marL="914400" lvl="1" indent="-457200">
              <a:buFont typeface="Arial" panose="020B0604020202020204" pitchFamily="34" charset="0"/>
              <a:buChar char="•"/>
            </a:pPr>
            <a:r>
              <a:rPr lang="en-US" sz="2000" dirty="0">
                <a:solidFill>
                  <a:srgbClr val="00FFFF"/>
                </a:solidFill>
                <a:latin typeface="Segoe UI Semilight" panose="020B0402040204020203" pitchFamily="34" charset="0"/>
                <a:ea typeface="Verdana" panose="020B0604030504040204" pitchFamily="34" charset="0"/>
                <a:cs typeface="Segoe UI Semilight" panose="020B0402040204020203" pitchFamily="34" charset="0"/>
              </a:rPr>
              <a:t>How long it takes to go around the globe?</a:t>
            </a:r>
          </a:p>
          <a:p>
            <a:pPr marL="457200" indent="-457200">
              <a:buFont typeface="+mj-lt"/>
              <a:buAutoNum type="arabicPeriod"/>
            </a:pPr>
            <a:endParaRPr lang="en-US" sz="3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marL="457200" indent="-457200">
              <a:buFont typeface="+mj-lt"/>
              <a:buAutoNum type="arabicPeriod"/>
            </a:pPr>
            <a:endParaRPr lang="en-US" sz="1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marL="457200" indent="-457200">
              <a:buFont typeface="+mj-lt"/>
              <a:buAutoNum type="arabicPeriod"/>
            </a:pP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What phase is the MJO at?</a:t>
            </a:r>
          </a:p>
          <a:p>
            <a:pPr marL="457200" indent="-457200">
              <a:buFont typeface="+mj-lt"/>
              <a:buAutoNum type="arabicPeriod"/>
            </a:pPr>
            <a:endParaRPr lang="en-US" sz="1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marL="457200" indent="-457200">
              <a:buFont typeface="+mj-lt"/>
              <a:buAutoNum type="arabicPeriod"/>
            </a:pPr>
            <a:endParaRPr lang="en-US" sz="6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a:p>
            <a:pPr marL="457200" indent="-457200">
              <a:buFont typeface="+mj-lt"/>
              <a:buAutoNum type="arabicPeriod"/>
            </a:pPr>
            <a:r>
              <a:rPr lang="en-US" sz="2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Consider Different models</a:t>
            </a:r>
          </a:p>
          <a:p>
            <a:pPr marL="914400" lvl="1" indent="-457200">
              <a:buFont typeface="Arial" panose="020B0604020202020204" pitchFamily="34" charset="0"/>
              <a:buChar char="•"/>
            </a:pPr>
            <a:r>
              <a:rPr lang="en-US" sz="2000" dirty="0">
                <a:solidFill>
                  <a:srgbClr val="00FFFF"/>
                </a:solidFill>
                <a:latin typeface="Segoe UI Semilight" panose="020B0402040204020203" pitchFamily="34" charset="0"/>
                <a:ea typeface="Verdana" panose="020B0604030504040204" pitchFamily="34" charset="0"/>
                <a:cs typeface="Segoe UI Semilight" panose="020B0402040204020203" pitchFamily="34" charset="0"/>
              </a:rPr>
              <a:t>Weight to models that have been resolving the MJO best, and that are coherent with the expected propagation.</a:t>
            </a:r>
          </a:p>
        </p:txBody>
      </p:sp>
      <p:sp>
        <p:nvSpPr>
          <p:cNvPr id="6" name="TextBox 5">
            <a:extLst>
              <a:ext uri="{FF2B5EF4-FFF2-40B4-BE49-F238E27FC236}">
                <a16:creationId xmlns:a16="http://schemas.microsoft.com/office/drawing/2014/main" id="{476F048E-FCF8-4BE5-A795-2D05BBA26061}"/>
              </a:ext>
            </a:extLst>
          </p:cNvPr>
          <p:cNvSpPr txBox="1"/>
          <p:nvPr/>
        </p:nvSpPr>
        <p:spPr>
          <a:xfrm>
            <a:off x="439730" y="1395419"/>
            <a:ext cx="4355790" cy="584775"/>
          </a:xfrm>
          <a:prstGeom prst="rect">
            <a:avLst/>
          </a:prstGeom>
          <a:noFill/>
        </p:spPr>
        <p:txBody>
          <a:bodyPr wrap="square">
            <a:spAutoFit/>
          </a:bodyPr>
          <a:lstStyle/>
          <a:p>
            <a:pPr>
              <a:spcAft>
                <a:spcPts val="600"/>
              </a:spcAft>
            </a:pPr>
            <a:r>
              <a:rPr lang="en-US" sz="32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We need to look for:</a:t>
            </a:r>
            <a:endParaRPr lang="en-US" sz="3200" baseline="30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52C1CC62-549C-4279-8B0D-3107B51BF396}"/>
              </a:ext>
            </a:extLst>
          </p:cNvPr>
          <p:cNvPicPr>
            <a:picLocks noChangeAspect="1"/>
          </p:cNvPicPr>
          <p:nvPr/>
        </p:nvPicPr>
        <p:blipFill>
          <a:blip r:embed="rId5"/>
          <a:stretch>
            <a:fillRect/>
          </a:stretch>
        </p:blipFill>
        <p:spPr>
          <a:xfrm>
            <a:off x="4876887" y="2091704"/>
            <a:ext cx="2643658" cy="4200508"/>
          </a:xfrm>
          <a:prstGeom prst="rect">
            <a:avLst/>
          </a:prstGeom>
        </p:spPr>
      </p:pic>
      <p:pic>
        <p:nvPicPr>
          <p:cNvPr id="8" name="Picture 7">
            <a:extLst>
              <a:ext uri="{FF2B5EF4-FFF2-40B4-BE49-F238E27FC236}">
                <a16:creationId xmlns:a16="http://schemas.microsoft.com/office/drawing/2014/main" id="{A5E51D48-EF56-4A9B-B1D2-39AE02B817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8424" y="2098306"/>
            <a:ext cx="4023703" cy="2336482"/>
          </a:xfrm>
          <a:prstGeom prst="rect">
            <a:avLst/>
          </a:prstGeom>
        </p:spPr>
      </p:pic>
      <p:sp>
        <p:nvSpPr>
          <p:cNvPr id="9" name="Rectangle 8">
            <a:extLst>
              <a:ext uri="{FF2B5EF4-FFF2-40B4-BE49-F238E27FC236}">
                <a16:creationId xmlns:a16="http://schemas.microsoft.com/office/drawing/2014/main" id="{0D09464A-9C36-46A3-9C9A-33BB8ED1AF23}"/>
              </a:ext>
            </a:extLst>
          </p:cNvPr>
          <p:cNvSpPr/>
          <p:nvPr/>
        </p:nvSpPr>
        <p:spPr>
          <a:xfrm>
            <a:off x="8840416" y="2922737"/>
            <a:ext cx="1436646" cy="48768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33200A3B-ECAD-4574-A932-2CA9AE405838}"/>
              </a:ext>
            </a:extLst>
          </p:cNvPr>
          <p:cNvCxnSpPr>
            <a:cxnSpLocks/>
          </p:cNvCxnSpPr>
          <p:nvPr/>
        </p:nvCxnSpPr>
        <p:spPr>
          <a:xfrm>
            <a:off x="8629521" y="3153515"/>
            <a:ext cx="1978467"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D8F70C7-6BED-4662-A5E3-50C820B4F0B5}"/>
              </a:ext>
            </a:extLst>
          </p:cNvPr>
          <p:cNvPicPr>
            <a:picLocks noChangeAspect="1"/>
          </p:cNvPicPr>
          <p:nvPr/>
        </p:nvPicPr>
        <p:blipFill rotWithShape="1">
          <a:blip r:embed="rId7">
            <a:extLst>
              <a:ext uri="{28A0092B-C50C-407E-A947-70E740481C1C}">
                <a14:useLocalDpi xmlns:a14="http://schemas.microsoft.com/office/drawing/2010/main" val="0"/>
              </a:ext>
            </a:extLst>
          </a:blip>
          <a:srcRect l="4947" t="65778" r="4862" b="7407"/>
          <a:stretch/>
        </p:blipFill>
        <p:spPr>
          <a:xfrm>
            <a:off x="7686188" y="4662822"/>
            <a:ext cx="4124005" cy="827175"/>
          </a:xfrm>
          <a:prstGeom prst="rect">
            <a:avLst/>
          </a:prstGeom>
        </p:spPr>
      </p:pic>
    </p:spTree>
    <p:extLst>
      <p:ext uri="{BB962C8B-B14F-4D97-AF65-F5344CB8AC3E}">
        <p14:creationId xmlns:p14="http://schemas.microsoft.com/office/powerpoint/2010/main" val="34278459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1476B4-20ED-4AEF-AE92-6F93679D83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14000"/>
                    </a14:imgEffect>
                  </a14:imgLayer>
                </a14:imgProps>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CE15838-A580-400C-9B9B-FC938005417F}"/>
              </a:ext>
            </a:extLst>
          </p:cNvPr>
          <p:cNvSpPr txBox="1"/>
          <p:nvPr/>
        </p:nvSpPr>
        <p:spPr>
          <a:xfrm>
            <a:off x="554552" y="1540520"/>
            <a:ext cx="11082896" cy="492443"/>
          </a:xfrm>
          <a:prstGeom prst="rect">
            <a:avLst/>
          </a:prstGeom>
          <a:noFill/>
        </p:spPr>
        <p:txBody>
          <a:bodyPr wrap="square">
            <a:spAutoFit/>
          </a:bodyPr>
          <a:lstStyle/>
          <a:p>
            <a:r>
              <a:rPr lang="en-US" sz="26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4. Consider Different Models</a:t>
            </a:r>
          </a:p>
        </p:txBody>
      </p:sp>
      <p:pic>
        <p:nvPicPr>
          <p:cNvPr id="2" name="Picture 1">
            <a:extLst>
              <a:ext uri="{FF2B5EF4-FFF2-40B4-BE49-F238E27FC236}">
                <a16:creationId xmlns:a16="http://schemas.microsoft.com/office/drawing/2014/main" id="{80596CE4-862E-4DE7-B954-F1D8003937E1}"/>
              </a:ext>
            </a:extLst>
          </p:cNvPr>
          <p:cNvPicPr>
            <a:picLocks noChangeAspect="1"/>
          </p:cNvPicPr>
          <p:nvPr/>
        </p:nvPicPr>
        <p:blipFill>
          <a:blip r:embed="rId5"/>
          <a:stretch>
            <a:fillRect/>
          </a:stretch>
        </p:blipFill>
        <p:spPr>
          <a:xfrm>
            <a:off x="1055914" y="2129175"/>
            <a:ext cx="3153230" cy="4127865"/>
          </a:xfrm>
          <a:prstGeom prst="rect">
            <a:avLst/>
          </a:prstGeom>
        </p:spPr>
      </p:pic>
      <p:pic>
        <p:nvPicPr>
          <p:cNvPr id="7" name="Picture 6">
            <a:extLst>
              <a:ext uri="{FF2B5EF4-FFF2-40B4-BE49-F238E27FC236}">
                <a16:creationId xmlns:a16="http://schemas.microsoft.com/office/drawing/2014/main" id="{7FEE3843-5588-418B-85A8-2DD6A84F3964}"/>
              </a:ext>
            </a:extLst>
          </p:cNvPr>
          <p:cNvPicPr>
            <a:picLocks noChangeAspect="1"/>
          </p:cNvPicPr>
          <p:nvPr/>
        </p:nvPicPr>
        <p:blipFill>
          <a:blip r:embed="rId6"/>
          <a:stretch>
            <a:fillRect/>
          </a:stretch>
        </p:blipFill>
        <p:spPr>
          <a:xfrm>
            <a:off x="4436093" y="2138270"/>
            <a:ext cx="3153230" cy="4127865"/>
          </a:xfrm>
          <a:prstGeom prst="rect">
            <a:avLst/>
          </a:prstGeom>
        </p:spPr>
      </p:pic>
      <p:pic>
        <p:nvPicPr>
          <p:cNvPr id="1026" name="Picture 2" descr="GFS forecast of 200-hpa Velocity Potential">
            <a:extLst>
              <a:ext uri="{FF2B5EF4-FFF2-40B4-BE49-F238E27FC236}">
                <a16:creationId xmlns:a16="http://schemas.microsoft.com/office/drawing/2014/main" id="{C17B876F-0619-42D3-867F-890F9A95DB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6272" y="2138270"/>
            <a:ext cx="3153230" cy="41278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983617E-F436-4D2A-92AC-DE668B2C4611}"/>
              </a:ext>
            </a:extLst>
          </p:cNvPr>
          <p:cNvSpPr txBox="1"/>
          <p:nvPr/>
        </p:nvSpPr>
        <p:spPr>
          <a:xfrm>
            <a:off x="3218516" y="386389"/>
            <a:ext cx="6052457" cy="830997"/>
          </a:xfrm>
          <a:prstGeom prst="rect">
            <a:avLst/>
          </a:prstGeom>
          <a:noFill/>
        </p:spPr>
        <p:txBody>
          <a:bodyPr wrap="square">
            <a:spAutoFit/>
          </a:bodyPr>
          <a:lstStyle/>
          <a:p>
            <a:pPr>
              <a:spcAft>
                <a:spcPts val="300"/>
              </a:spcAft>
            </a:pPr>
            <a:r>
              <a:rPr lang="en-US" sz="4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Forecasting the MJO</a:t>
            </a:r>
          </a:p>
        </p:txBody>
      </p:sp>
    </p:spTree>
    <p:extLst>
      <p:ext uri="{BB962C8B-B14F-4D97-AF65-F5344CB8AC3E}">
        <p14:creationId xmlns:p14="http://schemas.microsoft.com/office/powerpoint/2010/main" val="1720458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1099457" y="476356"/>
            <a:ext cx="10711543" cy="646331"/>
          </a:xfrm>
          <a:prstGeom prst="rect">
            <a:avLst/>
          </a:prstGeom>
          <a:noFill/>
        </p:spPr>
        <p:txBody>
          <a:bodyPr wrap="square">
            <a:spAutoFit/>
          </a:bodyPr>
          <a:lstStyle/>
          <a:p>
            <a:pPr>
              <a:spcAft>
                <a:spcPts val="300"/>
              </a:spcAft>
            </a:pPr>
            <a:r>
              <a:rPr lang="en-US" sz="36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Sea Surface Temperatures (SST) and Anomalies</a:t>
            </a:r>
          </a:p>
        </p:txBody>
      </p:sp>
      <p:sp>
        <p:nvSpPr>
          <p:cNvPr id="7" name="TextBox 6">
            <a:extLst>
              <a:ext uri="{FF2B5EF4-FFF2-40B4-BE49-F238E27FC236}">
                <a16:creationId xmlns:a16="http://schemas.microsoft.com/office/drawing/2014/main" id="{9487153E-513E-4D66-AA69-0000598FF25F}"/>
              </a:ext>
            </a:extLst>
          </p:cNvPr>
          <p:cNvSpPr txBox="1"/>
          <p:nvPr/>
        </p:nvSpPr>
        <p:spPr>
          <a:xfrm>
            <a:off x="1964748" y="1997839"/>
            <a:ext cx="8090869" cy="2862322"/>
          </a:xfrm>
          <a:prstGeom prst="rect">
            <a:avLst/>
          </a:prstGeom>
          <a:noFill/>
        </p:spPr>
        <p:txBody>
          <a:bodyPr wrap="square">
            <a:spAutoFit/>
          </a:bodyPr>
          <a:lstStyle/>
          <a:p>
            <a:pPr marL="342900" indent="-342900">
              <a:spcAft>
                <a:spcPts val="1800"/>
              </a:spcAft>
              <a:buFont typeface="Arial" panose="020B0604020202020204" pitchFamily="34" charset="0"/>
              <a:buChar char="•"/>
            </a:pP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Oceans cover most of the world, they have a strong influence on the weather and climate.</a:t>
            </a:r>
          </a:p>
          <a:p>
            <a:pPr marL="342900" indent="-342900">
              <a:spcAft>
                <a:spcPts val="1800"/>
              </a:spcAft>
              <a:buFont typeface="Arial" panose="020B0604020202020204" pitchFamily="34" charset="0"/>
              <a:buChar char="•"/>
            </a:pP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Essential sources of heat and moisture.</a:t>
            </a:r>
          </a:p>
          <a:p>
            <a:pPr marL="342900" indent="-342900">
              <a:spcAft>
                <a:spcPts val="1800"/>
              </a:spcAft>
              <a:buFont typeface="Arial" panose="020B0604020202020204" pitchFamily="34" charset="0"/>
              <a:buChar char="•"/>
            </a:pP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Ocean temperatures vary slowly, due to the high specific heat of water C</a:t>
            </a:r>
            <a:r>
              <a:rPr lang="en-US" sz="2500" baseline="-25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P</a:t>
            </a: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 (water warms and cools much slower than the air and terrain).</a:t>
            </a:r>
          </a:p>
        </p:txBody>
      </p:sp>
      <p:sp>
        <p:nvSpPr>
          <p:cNvPr id="9" name="TextBox 8">
            <a:extLst>
              <a:ext uri="{FF2B5EF4-FFF2-40B4-BE49-F238E27FC236}">
                <a16:creationId xmlns:a16="http://schemas.microsoft.com/office/drawing/2014/main" id="{607634E8-78A6-4CE2-BC3C-4795B0475A3F}"/>
              </a:ext>
            </a:extLst>
          </p:cNvPr>
          <p:cNvSpPr txBox="1"/>
          <p:nvPr/>
        </p:nvSpPr>
        <p:spPr>
          <a:xfrm>
            <a:off x="4769694" y="1239057"/>
            <a:ext cx="5285923" cy="584775"/>
          </a:xfrm>
          <a:prstGeom prst="rect">
            <a:avLst/>
          </a:prstGeom>
          <a:noFill/>
        </p:spPr>
        <p:txBody>
          <a:bodyPr wrap="square">
            <a:spAutoFit/>
          </a:bodyPr>
          <a:lstStyle/>
          <a:p>
            <a:pPr>
              <a:spcAft>
                <a:spcPts val="600"/>
              </a:spcAft>
            </a:pPr>
            <a:r>
              <a:rPr lang="en-US" sz="32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Importance</a:t>
            </a:r>
            <a:endParaRPr lang="en-US" sz="3200" baseline="30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13" name="TextBox 12">
            <a:extLst>
              <a:ext uri="{FF2B5EF4-FFF2-40B4-BE49-F238E27FC236}">
                <a16:creationId xmlns:a16="http://schemas.microsoft.com/office/drawing/2014/main" id="{B94E2028-6707-4BDA-930F-7B28FAC20923}"/>
              </a:ext>
            </a:extLst>
          </p:cNvPr>
          <p:cNvSpPr txBox="1"/>
          <p:nvPr/>
        </p:nvSpPr>
        <p:spPr>
          <a:xfrm>
            <a:off x="2336800" y="5207364"/>
            <a:ext cx="7518400" cy="954107"/>
          </a:xfrm>
          <a:prstGeom prst="rect">
            <a:avLst/>
          </a:prstGeom>
          <a:solidFill>
            <a:schemeClr val="tx1"/>
          </a:solidFill>
        </p:spPr>
        <p:txBody>
          <a:bodyPr wrap="square">
            <a:spAutoFit/>
          </a:bodyPr>
          <a:lstStyle/>
          <a:p>
            <a:pPr algn="ctr">
              <a:spcAft>
                <a:spcPts val="1800"/>
              </a:spcAft>
            </a:pPr>
            <a:r>
              <a:rPr lang="en-US" sz="28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sym typeface="Wingdings" panose="05000000000000000000" pitchFamily="2" charset="2"/>
              </a:rPr>
              <a:t>Slow-changing ocean temperatures are very useful for sub-seasonal and climate forecasting.</a:t>
            </a:r>
            <a:endParaRPr lang="en-US" sz="28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p:txBody>
      </p:sp>
    </p:spTree>
    <p:extLst>
      <p:ext uri="{BB962C8B-B14F-4D97-AF65-F5344CB8AC3E}">
        <p14:creationId xmlns:p14="http://schemas.microsoft.com/office/powerpoint/2010/main" val="42460140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1476B4-20ED-4AEF-AE92-6F93679D83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14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76F048E-FCF8-4BE5-A795-2D05BBA26061}"/>
              </a:ext>
            </a:extLst>
          </p:cNvPr>
          <p:cNvSpPr txBox="1"/>
          <p:nvPr/>
        </p:nvSpPr>
        <p:spPr>
          <a:xfrm>
            <a:off x="740441" y="1344341"/>
            <a:ext cx="3143847" cy="584775"/>
          </a:xfrm>
          <a:prstGeom prst="rect">
            <a:avLst/>
          </a:prstGeom>
          <a:noFill/>
        </p:spPr>
        <p:txBody>
          <a:bodyPr wrap="square">
            <a:spAutoFit/>
          </a:bodyPr>
          <a:lstStyle/>
          <a:p>
            <a:pPr>
              <a:spcAft>
                <a:spcPts val="600"/>
              </a:spcAft>
            </a:pPr>
            <a:r>
              <a:rPr lang="en-US" sz="32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Phase Diagram</a:t>
            </a:r>
            <a:endParaRPr lang="en-US" sz="3200" baseline="30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sp>
        <p:nvSpPr>
          <p:cNvPr id="9" name="TextBox 8">
            <a:extLst>
              <a:ext uri="{FF2B5EF4-FFF2-40B4-BE49-F238E27FC236}">
                <a16:creationId xmlns:a16="http://schemas.microsoft.com/office/drawing/2014/main" id="{92D811F0-BB3A-4E0D-93E1-1BDB30759916}"/>
              </a:ext>
            </a:extLst>
          </p:cNvPr>
          <p:cNvSpPr txBox="1"/>
          <p:nvPr/>
        </p:nvSpPr>
        <p:spPr>
          <a:xfrm>
            <a:off x="3218516" y="386389"/>
            <a:ext cx="6052457" cy="830997"/>
          </a:xfrm>
          <a:prstGeom prst="rect">
            <a:avLst/>
          </a:prstGeom>
          <a:noFill/>
        </p:spPr>
        <p:txBody>
          <a:bodyPr wrap="square">
            <a:spAutoFit/>
          </a:bodyPr>
          <a:lstStyle/>
          <a:p>
            <a:pPr>
              <a:spcAft>
                <a:spcPts val="300"/>
              </a:spcAft>
            </a:pPr>
            <a:r>
              <a:rPr lang="en-US" sz="48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Forecasting the MJO</a:t>
            </a:r>
          </a:p>
        </p:txBody>
      </p:sp>
      <p:sp>
        <p:nvSpPr>
          <p:cNvPr id="10" name="TextBox 9">
            <a:extLst>
              <a:ext uri="{FF2B5EF4-FFF2-40B4-BE49-F238E27FC236}">
                <a16:creationId xmlns:a16="http://schemas.microsoft.com/office/drawing/2014/main" id="{6A085B9F-640B-4438-B5B3-4CB9FDFB8A9A}"/>
              </a:ext>
            </a:extLst>
          </p:cNvPr>
          <p:cNvSpPr txBox="1"/>
          <p:nvPr/>
        </p:nvSpPr>
        <p:spPr>
          <a:xfrm>
            <a:off x="5246910" y="5553778"/>
            <a:ext cx="6500379" cy="923330"/>
          </a:xfrm>
          <a:prstGeom prst="rect">
            <a:avLst/>
          </a:prstGeom>
          <a:noFill/>
        </p:spPr>
        <p:txBody>
          <a:bodyPr wrap="square">
            <a:spAutoFit/>
          </a:bodyPr>
          <a:lstStyle/>
          <a:p>
            <a:r>
              <a:rPr lang="en-US" dirty="0">
                <a:solidFill>
                  <a:srgbClr val="00FFFF"/>
                </a:solidFill>
                <a:latin typeface="Segoe UI" panose="020B0502040204020203" pitchFamily="34" charset="0"/>
                <a:cs typeface="Segoe UI" panose="020B0502040204020203" pitchFamily="34" charset="0"/>
              </a:rPr>
              <a:t>Resource: https://www.cpc.ncep.noaa.gov/products/precip/CWlink/MJO/CLIVAR/clivar_wh.shtml#for</a:t>
            </a:r>
          </a:p>
        </p:txBody>
      </p:sp>
      <p:sp>
        <p:nvSpPr>
          <p:cNvPr id="11" name="TextBox 10">
            <a:extLst>
              <a:ext uri="{FF2B5EF4-FFF2-40B4-BE49-F238E27FC236}">
                <a16:creationId xmlns:a16="http://schemas.microsoft.com/office/drawing/2014/main" id="{349D207E-BEC6-4295-9E51-8DE81883A06C}"/>
              </a:ext>
            </a:extLst>
          </p:cNvPr>
          <p:cNvSpPr txBox="1"/>
          <p:nvPr/>
        </p:nvSpPr>
        <p:spPr>
          <a:xfrm>
            <a:off x="5459599" y="1910124"/>
            <a:ext cx="6287690" cy="769441"/>
          </a:xfrm>
          <a:prstGeom prst="rect">
            <a:avLst/>
          </a:prstGeom>
          <a:noFill/>
        </p:spPr>
        <p:txBody>
          <a:bodyPr wrap="square">
            <a:spAutoFit/>
          </a:bodyPr>
          <a:lstStyle/>
          <a:p>
            <a:pPr marL="342900" indent="-342900">
              <a:spcAft>
                <a:spcPts val="1800"/>
              </a:spcAft>
              <a:buFont typeface="Arial" panose="020B0604020202020204" pitchFamily="34" charset="0"/>
              <a:buChar char="•"/>
            </a:pP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Not often shown in the Monthly Sessions due to time limitations and complex interpretation.</a:t>
            </a:r>
            <a:endParaRPr lang="en-US" sz="2200" baseline="30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p:txBody>
      </p:sp>
      <p:sp>
        <p:nvSpPr>
          <p:cNvPr id="12" name="TextBox 11">
            <a:extLst>
              <a:ext uri="{FF2B5EF4-FFF2-40B4-BE49-F238E27FC236}">
                <a16:creationId xmlns:a16="http://schemas.microsoft.com/office/drawing/2014/main" id="{13B5779E-F750-49B7-9D62-F96CB87AC00D}"/>
              </a:ext>
            </a:extLst>
          </p:cNvPr>
          <p:cNvSpPr txBox="1"/>
          <p:nvPr/>
        </p:nvSpPr>
        <p:spPr>
          <a:xfrm>
            <a:off x="5459599" y="2962510"/>
            <a:ext cx="5508172" cy="769441"/>
          </a:xfrm>
          <a:prstGeom prst="rect">
            <a:avLst/>
          </a:prstGeom>
          <a:noFill/>
        </p:spPr>
        <p:txBody>
          <a:bodyPr wrap="square">
            <a:spAutoFit/>
          </a:bodyPr>
          <a:lstStyle/>
          <a:p>
            <a:pPr marL="342900" indent="-342900">
              <a:spcAft>
                <a:spcPts val="1800"/>
              </a:spcAft>
              <a:buFont typeface="Arial" panose="020B0604020202020204" pitchFamily="34" charset="0"/>
              <a:buChar char="•"/>
            </a:pPr>
            <a:r>
              <a:rPr lang="en-US" sz="22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Provides insight on MJO Phase and degree of organization:</a:t>
            </a:r>
            <a:endParaRPr lang="en-US" sz="2200" baseline="300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endParaRPr>
          </a:p>
        </p:txBody>
      </p:sp>
      <p:pic>
        <p:nvPicPr>
          <p:cNvPr id="8" name="Picture 7">
            <a:extLst>
              <a:ext uri="{FF2B5EF4-FFF2-40B4-BE49-F238E27FC236}">
                <a16:creationId xmlns:a16="http://schemas.microsoft.com/office/drawing/2014/main" id="{071D3BA3-C6FB-4FBB-8E9B-93702AD4C8B2}"/>
              </a:ext>
            </a:extLst>
          </p:cNvPr>
          <p:cNvPicPr>
            <a:picLocks noChangeAspect="1"/>
          </p:cNvPicPr>
          <p:nvPr/>
        </p:nvPicPr>
        <p:blipFill>
          <a:blip r:embed="rId5"/>
          <a:stretch>
            <a:fillRect/>
          </a:stretch>
        </p:blipFill>
        <p:spPr>
          <a:xfrm>
            <a:off x="892627" y="2105941"/>
            <a:ext cx="4299856" cy="4299856"/>
          </a:xfrm>
          <a:prstGeom prst="rect">
            <a:avLst/>
          </a:prstGeom>
        </p:spPr>
      </p:pic>
      <p:sp>
        <p:nvSpPr>
          <p:cNvPr id="14" name="TextBox 13">
            <a:extLst>
              <a:ext uri="{FF2B5EF4-FFF2-40B4-BE49-F238E27FC236}">
                <a16:creationId xmlns:a16="http://schemas.microsoft.com/office/drawing/2014/main" id="{F2968D40-0A99-4E0F-B8B0-C4F80B330688}"/>
              </a:ext>
            </a:extLst>
          </p:cNvPr>
          <p:cNvSpPr txBox="1"/>
          <p:nvPr/>
        </p:nvSpPr>
        <p:spPr>
          <a:xfrm>
            <a:off x="6323148" y="3859994"/>
            <a:ext cx="5868852" cy="1369606"/>
          </a:xfrm>
          <a:prstGeom prst="rect">
            <a:avLst/>
          </a:prstGeom>
          <a:noFill/>
        </p:spPr>
        <p:txBody>
          <a:bodyPr wrap="square">
            <a:spAutoFit/>
          </a:bodyPr>
          <a:lstStyle/>
          <a:p>
            <a:pPr>
              <a:spcAft>
                <a:spcPts val="1200"/>
              </a:spcAft>
            </a:pPr>
            <a:r>
              <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a) Inside circle: disorganized</a:t>
            </a:r>
          </a:p>
          <a:p>
            <a:pPr>
              <a:spcAft>
                <a:spcPts val="1200"/>
              </a:spcAft>
            </a:pPr>
            <a:r>
              <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b) Outside the circle: Organized</a:t>
            </a:r>
          </a:p>
          <a:p>
            <a:pPr>
              <a:spcAft>
                <a:spcPts val="1200"/>
              </a:spcAft>
            </a:pPr>
            <a:r>
              <a:rPr lang="en-US" sz="21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c) Numbers are the MJO Phase</a:t>
            </a:r>
          </a:p>
        </p:txBody>
      </p:sp>
    </p:spTree>
    <p:extLst>
      <p:ext uri="{BB962C8B-B14F-4D97-AF65-F5344CB8AC3E}">
        <p14:creationId xmlns:p14="http://schemas.microsoft.com/office/powerpoint/2010/main" val="24560699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1476B4-20ED-4AEF-AE92-6F93679D83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14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75FE291-1D5F-435F-B838-F7D3FDFF601E}"/>
              </a:ext>
            </a:extLst>
          </p:cNvPr>
          <p:cNvSpPr txBox="1"/>
          <p:nvPr/>
        </p:nvSpPr>
        <p:spPr>
          <a:xfrm>
            <a:off x="3735225" y="420876"/>
            <a:ext cx="5019040" cy="923330"/>
          </a:xfrm>
          <a:prstGeom prst="rect">
            <a:avLst/>
          </a:prstGeom>
          <a:noFill/>
        </p:spPr>
        <p:txBody>
          <a:bodyPr wrap="square">
            <a:spAutoFit/>
          </a:bodyPr>
          <a:lstStyle/>
          <a:p>
            <a:pPr>
              <a:spcAft>
                <a:spcPts val="300"/>
              </a:spcAft>
            </a:pPr>
            <a:r>
              <a:rPr lang="en-US" sz="54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MJO Resources</a:t>
            </a:r>
          </a:p>
        </p:txBody>
      </p:sp>
      <p:sp>
        <p:nvSpPr>
          <p:cNvPr id="10" name="TextBox 9">
            <a:extLst>
              <a:ext uri="{FF2B5EF4-FFF2-40B4-BE49-F238E27FC236}">
                <a16:creationId xmlns:a16="http://schemas.microsoft.com/office/drawing/2014/main" id="{9B9C1D33-2465-4F3D-ACC6-08066829994A}"/>
              </a:ext>
            </a:extLst>
          </p:cNvPr>
          <p:cNvSpPr txBox="1"/>
          <p:nvPr/>
        </p:nvSpPr>
        <p:spPr>
          <a:xfrm>
            <a:off x="924560" y="2375280"/>
            <a:ext cx="10099040" cy="461665"/>
          </a:xfrm>
          <a:prstGeom prst="rect">
            <a:avLst/>
          </a:prstGeom>
          <a:noFill/>
        </p:spPr>
        <p:txBody>
          <a:bodyPr wrap="square">
            <a:spAutoFit/>
          </a:bodyPr>
          <a:lstStyle/>
          <a:p>
            <a:r>
              <a:rPr lang="en-US" sz="2400" dirty="0">
                <a:solidFill>
                  <a:srgbClr val="FFFF00"/>
                </a:solidFill>
                <a:latin typeface="Segoe UI" panose="020B0502040204020203" pitchFamily="34" charset="0"/>
                <a:cs typeface="Segoe UI" panose="020B0502040204020203" pitchFamily="34" charset="0"/>
              </a:rPr>
              <a:t>https://www.cpc.ncep.noaa.gov/products/precip/CWlink/MJO/mjo.shtml</a:t>
            </a:r>
          </a:p>
        </p:txBody>
      </p:sp>
      <p:sp>
        <p:nvSpPr>
          <p:cNvPr id="11" name="TextBox 10">
            <a:extLst>
              <a:ext uri="{FF2B5EF4-FFF2-40B4-BE49-F238E27FC236}">
                <a16:creationId xmlns:a16="http://schemas.microsoft.com/office/drawing/2014/main" id="{766943C8-B4C9-42D7-BA75-3387B5A4A231}"/>
              </a:ext>
            </a:extLst>
          </p:cNvPr>
          <p:cNvSpPr txBox="1"/>
          <p:nvPr/>
        </p:nvSpPr>
        <p:spPr>
          <a:xfrm>
            <a:off x="514505" y="1852060"/>
            <a:ext cx="10241280" cy="523220"/>
          </a:xfrm>
          <a:prstGeom prst="rect">
            <a:avLst/>
          </a:prstGeom>
          <a:noFill/>
        </p:spPr>
        <p:txBody>
          <a:bodyPr wrap="square">
            <a:spAutoFit/>
          </a:bodyPr>
          <a:lstStyle/>
          <a:p>
            <a:r>
              <a:rPr lang="en-US" sz="2800" dirty="0">
                <a:solidFill>
                  <a:schemeClr val="bg1"/>
                </a:solidFill>
                <a:latin typeface="Segoe UI Semibold" panose="020B0702040204020203" pitchFamily="34" charset="0"/>
                <a:cs typeface="Segoe UI Semibold" panose="020B0702040204020203" pitchFamily="34" charset="0"/>
              </a:rPr>
              <a:t>NOAA’s Climate Prediction Center MJO page:</a:t>
            </a:r>
          </a:p>
        </p:txBody>
      </p:sp>
      <p:sp>
        <p:nvSpPr>
          <p:cNvPr id="12" name="TextBox 11">
            <a:extLst>
              <a:ext uri="{FF2B5EF4-FFF2-40B4-BE49-F238E27FC236}">
                <a16:creationId xmlns:a16="http://schemas.microsoft.com/office/drawing/2014/main" id="{80427E0A-8F2A-465B-8C70-C289A6B2840E}"/>
              </a:ext>
            </a:extLst>
          </p:cNvPr>
          <p:cNvSpPr txBox="1"/>
          <p:nvPr/>
        </p:nvSpPr>
        <p:spPr>
          <a:xfrm>
            <a:off x="514505" y="3884861"/>
            <a:ext cx="10241280" cy="461665"/>
          </a:xfrm>
          <a:prstGeom prst="rect">
            <a:avLst/>
          </a:prstGeom>
          <a:noFill/>
        </p:spPr>
        <p:txBody>
          <a:bodyPr wrap="square">
            <a:spAutoFit/>
          </a:bodyPr>
          <a:lstStyle/>
          <a:p>
            <a:r>
              <a:rPr lang="en-US" sz="2400" dirty="0">
                <a:solidFill>
                  <a:schemeClr val="bg1"/>
                </a:solidFill>
                <a:latin typeface="Segoe UI Semibold" panose="020B0702040204020203" pitchFamily="34" charset="0"/>
                <a:cs typeface="Segoe UI Semibold" panose="020B0702040204020203" pitchFamily="34" charset="0"/>
              </a:rPr>
              <a:t>Some MJO References</a:t>
            </a:r>
          </a:p>
        </p:txBody>
      </p:sp>
      <p:sp>
        <p:nvSpPr>
          <p:cNvPr id="15" name="TextBox 14">
            <a:extLst>
              <a:ext uri="{FF2B5EF4-FFF2-40B4-BE49-F238E27FC236}">
                <a16:creationId xmlns:a16="http://schemas.microsoft.com/office/drawing/2014/main" id="{3EFB5E1B-7495-450F-939F-C2828EA8AE5E}"/>
              </a:ext>
            </a:extLst>
          </p:cNvPr>
          <p:cNvSpPr txBox="1"/>
          <p:nvPr/>
        </p:nvSpPr>
        <p:spPr>
          <a:xfrm>
            <a:off x="619760" y="4393724"/>
            <a:ext cx="10850752" cy="2092881"/>
          </a:xfrm>
          <a:prstGeom prst="rect">
            <a:avLst/>
          </a:prstGeom>
          <a:noFill/>
        </p:spPr>
        <p:txBody>
          <a:bodyPr wrap="square">
            <a:spAutoFit/>
          </a:bodyPr>
          <a:lstStyle/>
          <a:p>
            <a:pPr marL="342900" indent="-342900">
              <a:buFont typeface="Arial" panose="020B0604020202020204" pitchFamily="34" charset="0"/>
              <a:buChar char="•"/>
            </a:pPr>
            <a:r>
              <a:rPr lang="en-US" sz="1600" dirty="0">
                <a:solidFill>
                  <a:schemeClr val="bg1">
                    <a:lumMod val="95000"/>
                  </a:schemeClr>
                </a:solidFill>
                <a:latin typeface="Segoe UI Semilight" panose="020B0402040204020203" pitchFamily="34" charset="0"/>
                <a:cs typeface="Segoe UI Semilight" panose="020B0402040204020203" pitchFamily="34" charset="0"/>
              </a:rPr>
              <a:t>Madden R. and P. Julian, 1971: Detection of a 40-50 day oscillation in the zonal wind in the tropical Pacific, J. Atmos. Sci., 28, 702-708.</a:t>
            </a:r>
          </a:p>
          <a:p>
            <a:pPr marL="342900" indent="-342900">
              <a:buFont typeface="Arial" panose="020B0604020202020204" pitchFamily="34" charset="0"/>
              <a:buChar char="•"/>
            </a:pPr>
            <a:endParaRPr lang="en-US" sz="900" dirty="0">
              <a:solidFill>
                <a:schemeClr val="bg1">
                  <a:lumMod val="95000"/>
                </a:schemeClr>
              </a:solidFill>
              <a:latin typeface="Segoe UI Semilight" panose="020B0402040204020203" pitchFamily="34" charset="0"/>
              <a:cs typeface="Segoe UI Semilight" panose="020B0402040204020203" pitchFamily="34" charset="0"/>
            </a:endParaRPr>
          </a:p>
          <a:p>
            <a:pPr marL="342900" indent="-342900">
              <a:buFont typeface="Arial" panose="020B0604020202020204" pitchFamily="34" charset="0"/>
              <a:buChar char="•"/>
            </a:pPr>
            <a:r>
              <a:rPr lang="en-US" sz="1600" dirty="0">
                <a:solidFill>
                  <a:schemeClr val="bg1">
                    <a:lumMod val="95000"/>
                  </a:schemeClr>
                </a:solidFill>
                <a:latin typeface="Segoe UI Semilight" panose="020B0402040204020203" pitchFamily="34" charset="0"/>
                <a:cs typeface="Segoe UI Semilight" panose="020B0402040204020203" pitchFamily="34" charset="0"/>
              </a:rPr>
              <a:t>Madden R. and P. Julian, 1972: Description of global-scale circulation cells in the tropics with a 40-50 day period. J. Atmos. Sci., 29, 1109-1123.</a:t>
            </a:r>
          </a:p>
          <a:p>
            <a:pPr marL="342900" indent="-342900">
              <a:buFont typeface="Arial" panose="020B0604020202020204" pitchFamily="34" charset="0"/>
              <a:buChar char="•"/>
            </a:pPr>
            <a:endParaRPr lang="en-US" sz="800" dirty="0">
              <a:solidFill>
                <a:schemeClr val="bg1">
                  <a:lumMod val="95000"/>
                </a:schemeClr>
              </a:solidFill>
              <a:latin typeface="Segoe UI Semilight" panose="020B0402040204020203" pitchFamily="34" charset="0"/>
              <a:cs typeface="Segoe UI Semilight" panose="020B0402040204020203" pitchFamily="34" charset="0"/>
            </a:endParaRPr>
          </a:p>
          <a:p>
            <a:pPr marL="342900" indent="-342900">
              <a:buFont typeface="Arial" panose="020B0604020202020204" pitchFamily="34" charset="0"/>
              <a:buChar char="•"/>
            </a:pPr>
            <a:r>
              <a:rPr lang="en-US" sz="1600" dirty="0">
                <a:solidFill>
                  <a:schemeClr val="bg1">
                    <a:lumMod val="95000"/>
                  </a:schemeClr>
                </a:solidFill>
                <a:latin typeface="Segoe UI Semilight" panose="020B0402040204020203" pitchFamily="34" charset="0"/>
                <a:cs typeface="Segoe UI Semilight" panose="020B0402040204020203" pitchFamily="34" charset="0"/>
              </a:rPr>
              <a:t>https://www.climate.gov/news-features/blogs/enso/what-mjo-and-why-do-we-care</a:t>
            </a:r>
          </a:p>
          <a:p>
            <a:pPr marL="342900" indent="-342900">
              <a:buFont typeface="Arial" panose="020B0604020202020204" pitchFamily="34" charset="0"/>
              <a:buChar char="•"/>
            </a:pPr>
            <a:endParaRPr lang="en-US" sz="1200" dirty="0">
              <a:solidFill>
                <a:schemeClr val="bg1">
                  <a:lumMod val="95000"/>
                </a:schemeClr>
              </a:solidFill>
              <a:latin typeface="Segoe UI Semilight" panose="020B0402040204020203" pitchFamily="34" charset="0"/>
              <a:cs typeface="Segoe UI Semilight" panose="020B0402040204020203" pitchFamily="34" charset="0"/>
            </a:endParaRPr>
          </a:p>
          <a:p>
            <a:pPr marL="342900" indent="-342900">
              <a:buFont typeface="Arial" panose="020B0604020202020204" pitchFamily="34" charset="0"/>
              <a:buChar char="•"/>
            </a:pPr>
            <a:endParaRPr lang="en-US" sz="1600" dirty="0">
              <a:solidFill>
                <a:schemeClr val="bg1">
                  <a:lumMod val="95000"/>
                </a:schemeClr>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6727131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D95974-FE43-4348-85E8-AD511EC2D21A}"/>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#5</a:t>
            </a:r>
          </a:p>
        </p:txBody>
      </p:sp>
      <p:sp>
        <p:nvSpPr>
          <p:cNvPr id="3" name="TextBox 2">
            <a:extLst>
              <a:ext uri="{FF2B5EF4-FFF2-40B4-BE49-F238E27FC236}">
                <a16:creationId xmlns:a16="http://schemas.microsoft.com/office/drawing/2014/main" id="{92D81CF7-2F87-407B-9892-E68833054FD7}"/>
              </a:ext>
            </a:extLst>
          </p:cNvPr>
          <p:cNvSpPr txBox="1"/>
          <p:nvPr/>
        </p:nvSpPr>
        <p:spPr>
          <a:xfrm>
            <a:off x="1242873" y="1740854"/>
            <a:ext cx="9534618" cy="3600986"/>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What tier of the MJO favors tropical cyclogenesis in the Americas the most? </a:t>
            </a:r>
            <a:r>
              <a:rPr lang="en-US" sz="2800" dirty="0">
                <a:latin typeface="Segoe UI" panose="020B0502040204020203" pitchFamily="34" charset="0"/>
                <a:cs typeface="Segoe UI" panose="020B0502040204020203" pitchFamily="34" charset="0"/>
              </a:rPr>
              <a:t>(pick 1)</a:t>
            </a:r>
          </a:p>
          <a:p>
            <a:pPr>
              <a:spcAft>
                <a:spcPts val="1800"/>
              </a:spcAft>
            </a:pPr>
            <a:r>
              <a:rPr lang="en-US" sz="2800" dirty="0">
                <a:latin typeface="Segoe UI" panose="020B0502040204020203" pitchFamily="34" charset="0"/>
                <a:cs typeface="Segoe UI" panose="020B0502040204020203" pitchFamily="34" charset="0"/>
              </a:rPr>
              <a:t>a. Center tier of the upper divergent phase</a:t>
            </a:r>
          </a:p>
          <a:p>
            <a:pPr>
              <a:spcAft>
                <a:spcPts val="1800"/>
              </a:spcAft>
            </a:pPr>
            <a:r>
              <a:rPr lang="en-US" sz="2800" dirty="0">
                <a:latin typeface="Segoe UI" panose="020B0502040204020203" pitchFamily="34" charset="0"/>
                <a:cs typeface="Segoe UI" panose="020B0502040204020203" pitchFamily="34" charset="0"/>
              </a:rPr>
              <a:t>b. Center tier of the upper convergent phase</a:t>
            </a:r>
          </a:p>
          <a:p>
            <a:pPr>
              <a:spcAft>
                <a:spcPts val="1800"/>
              </a:spcAft>
            </a:pPr>
            <a:r>
              <a:rPr lang="en-US" sz="2800" dirty="0">
                <a:latin typeface="Segoe UI" panose="020B0502040204020203" pitchFamily="34" charset="0"/>
                <a:cs typeface="Segoe UI" panose="020B0502040204020203" pitchFamily="34" charset="0"/>
              </a:rPr>
              <a:t>c. Eastern tier of the upper divergent phase</a:t>
            </a:r>
          </a:p>
          <a:p>
            <a:pPr>
              <a:spcAft>
                <a:spcPts val="1800"/>
              </a:spcAft>
            </a:pPr>
            <a:r>
              <a:rPr lang="en-US" sz="2800" dirty="0">
                <a:latin typeface="Segoe UI" panose="020B0502040204020203" pitchFamily="34" charset="0"/>
                <a:cs typeface="Segoe UI" panose="020B0502040204020203" pitchFamily="34" charset="0"/>
              </a:rPr>
              <a:t>d. Western tier of the upper divergent phase</a:t>
            </a:r>
          </a:p>
        </p:txBody>
      </p:sp>
    </p:spTree>
    <p:extLst>
      <p:ext uri="{BB962C8B-B14F-4D97-AF65-F5344CB8AC3E}">
        <p14:creationId xmlns:p14="http://schemas.microsoft.com/office/powerpoint/2010/main" val="1899604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D95974-FE43-4348-85E8-AD511EC2D21A}"/>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#5</a:t>
            </a:r>
          </a:p>
        </p:txBody>
      </p:sp>
      <p:sp>
        <p:nvSpPr>
          <p:cNvPr id="3" name="TextBox 2">
            <a:extLst>
              <a:ext uri="{FF2B5EF4-FFF2-40B4-BE49-F238E27FC236}">
                <a16:creationId xmlns:a16="http://schemas.microsoft.com/office/drawing/2014/main" id="{92D81CF7-2F87-407B-9892-E68833054FD7}"/>
              </a:ext>
            </a:extLst>
          </p:cNvPr>
          <p:cNvSpPr txBox="1"/>
          <p:nvPr/>
        </p:nvSpPr>
        <p:spPr>
          <a:xfrm>
            <a:off x="1242873" y="1740854"/>
            <a:ext cx="9534618" cy="3600986"/>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What tier of the MJO favors tropical cyclogenesis in the Americas the most? </a:t>
            </a:r>
            <a:r>
              <a:rPr lang="en-US" sz="2800" dirty="0">
                <a:latin typeface="Segoe UI" panose="020B0502040204020203" pitchFamily="34" charset="0"/>
                <a:cs typeface="Segoe UI" panose="020B0502040204020203" pitchFamily="34" charset="0"/>
              </a:rPr>
              <a:t>(pick 1)</a:t>
            </a:r>
          </a:p>
          <a:p>
            <a:pPr>
              <a:spcAft>
                <a:spcPts val="1800"/>
              </a:spcAft>
            </a:pPr>
            <a:r>
              <a:rPr lang="en-US" sz="2800" dirty="0">
                <a:latin typeface="Segoe UI" panose="020B0502040204020203" pitchFamily="34" charset="0"/>
                <a:cs typeface="Segoe UI" panose="020B0502040204020203" pitchFamily="34" charset="0"/>
              </a:rPr>
              <a:t>a. Center tier of the upper divergent phase</a:t>
            </a:r>
          </a:p>
          <a:p>
            <a:pPr>
              <a:spcAft>
                <a:spcPts val="1800"/>
              </a:spcAft>
            </a:pPr>
            <a:r>
              <a:rPr lang="en-US" sz="2800" dirty="0">
                <a:latin typeface="Segoe UI" panose="020B0502040204020203" pitchFamily="34" charset="0"/>
                <a:cs typeface="Segoe UI" panose="020B0502040204020203" pitchFamily="34" charset="0"/>
              </a:rPr>
              <a:t>b. Center tier of the upper convergent phase</a:t>
            </a:r>
          </a:p>
          <a:p>
            <a:pPr>
              <a:spcAft>
                <a:spcPts val="1800"/>
              </a:spcAft>
            </a:pPr>
            <a:r>
              <a:rPr lang="en-US" sz="2800" dirty="0">
                <a:latin typeface="Segoe UI" panose="020B0502040204020203" pitchFamily="34" charset="0"/>
                <a:cs typeface="Segoe UI" panose="020B0502040204020203" pitchFamily="34" charset="0"/>
              </a:rPr>
              <a:t>c. Eastern tier of the upper divergent phase</a:t>
            </a:r>
          </a:p>
          <a:p>
            <a:pPr>
              <a:spcAft>
                <a:spcPts val="1800"/>
              </a:spcAft>
            </a:pPr>
            <a:r>
              <a:rPr lang="en-US" sz="2800" dirty="0">
                <a:latin typeface="Segoe UI" panose="020B0502040204020203" pitchFamily="34" charset="0"/>
                <a:cs typeface="Segoe UI" panose="020B0502040204020203" pitchFamily="34" charset="0"/>
              </a:rPr>
              <a:t>d. Western tier of the upper divergent phase</a:t>
            </a:r>
          </a:p>
        </p:txBody>
      </p:sp>
      <p:sp>
        <p:nvSpPr>
          <p:cNvPr id="5" name="Oval 4">
            <a:extLst>
              <a:ext uri="{FF2B5EF4-FFF2-40B4-BE49-F238E27FC236}">
                <a16:creationId xmlns:a16="http://schemas.microsoft.com/office/drawing/2014/main" id="{DD79FF2F-EE7E-4C2D-B1BD-C0E5E5227374}"/>
              </a:ext>
            </a:extLst>
          </p:cNvPr>
          <p:cNvSpPr/>
          <p:nvPr/>
        </p:nvSpPr>
        <p:spPr>
          <a:xfrm>
            <a:off x="852255" y="4852973"/>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8305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1830977" y="502741"/>
            <a:ext cx="9111343" cy="707886"/>
          </a:xfrm>
          <a:prstGeom prst="rect">
            <a:avLst/>
          </a:prstGeom>
          <a:noFill/>
        </p:spPr>
        <p:txBody>
          <a:bodyPr wrap="square">
            <a:spAutoFit/>
          </a:bodyPr>
          <a:lstStyle/>
          <a:p>
            <a:pPr>
              <a:spcAft>
                <a:spcPts val="300"/>
              </a:spcAft>
            </a:pP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Equatorial Tropospheric Perturbations</a:t>
            </a:r>
          </a:p>
        </p:txBody>
      </p:sp>
      <p:pic>
        <p:nvPicPr>
          <p:cNvPr id="6" name="Picture 5">
            <a:extLst>
              <a:ext uri="{FF2B5EF4-FFF2-40B4-BE49-F238E27FC236}">
                <a16:creationId xmlns:a16="http://schemas.microsoft.com/office/drawing/2014/main" id="{DB61511B-7FEE-4FDF-AB5B-CCC31ACBEEFA}"/>
              </a:ext>
            </a:extLst>
          </p:cNvPr>
          <p:cNvPicPr>
            <a:picLocks noChangeAspect="1"/>
          </p:cNvPicPr>
          <p:nvPr/>
        </p:nvPicPr>
        <p:blipFill>
          <a:blip r:embed="rId3"/>
          <a:stretch>
            <a:fillRect/>
          </a:stretch>
        </p:blipFill>
        <p:spPr>
          <a:xfrm>
            <a:off x="2540000" y="1670843"/>
            <a:ext cx="7310528" cy="4684416"/>
          </a:xfrm>
          <a:prstGeom prst="rect">
            <a:avLst/>
          </a:prstGeom>
        </p:spPr>
      </p:pic>
    </p:spTree>
    <p:extLst>
      <p:ext uri="{BB962C8B-B14F-4D97-AF65-F5344CB8AC3E}">
        <p14:creationId xmlns:p14="http://schemas.microsoft.com/office/powerpoint/2010/main" val="11034485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1830977" y="502741"/>
            <a:ext cx="9111343" cy="707886"/>
          </a:xfrm>
          <a:prstGeom prst="rect">
            <a:avLst/>
          </a:prstGeom>
          <a:noFill/>
        </p:spPr>
        <p:txBody>
          <a:bodyPr wrap="square">
            <a:spAutoFit/>
          </a:bodyPr>
          <a:lstStyle/>
          <a:p>
            <a:pPr>
              <a:spcAft>
                <a:spcPts val="300"/>
              </a:spcAft>
            </a:pP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Equatorial Tropospheric Perturbations</a:t>
            </a:r>
          </a:p>
        </p:txBody>
      </p:sp>
      <p:pic>
        <p:nvPicPr>
          <p:cNvPr id="2" name="Picture 1">
            <a:extLst>
              <a:ext uri="{FF2B5EF4-FFF2-40B4-BE49-F238E27FC236}">
                <a16:creationId xmlns:a16="http://schemas.microsoft.com/office/drawing/2014/main" id="{3E5E3FC8-A8F6-4CD5-8C02-06DEB0DB7076}"/>
              </a:ext>
            </a:extLst>
          </p:cNvPr>
          <p:cNvPicPr>
            <a:picLocks noChangeAspect="1"/>
          </p:cNvPicPr>
          <p:nvPr/>
        </p:nvPicPr>
        <p:blipFill>
          <a:blip r:embed="rId3"/>
          <a:stretch>
            <a:fillRect/>
          </a:stretch>
        </p:blipFill>
        <p:spPr>
          <a:xfrm>
            <a:off x="5818842" y="1564640"/>
            <a:ext cx="4932653" cy="4905057"/>
          </a:xfrm>
          <a:prstGeom prst="rect">
            <a:avLst/>
          </a:prstGeom>
        </p:spPr>
      </p:pic>
      <p:sp>
        <p:nvSpPr>
          <p:cNvPr id="8" name="TextBox 7">
            <a:extLst>
              <a:ext uri="{FF2B5EF4-FFF2-40B4-BE49-F238E27FC236}">
                <a16:creationId xmlns:a16="http://schemas.microsoft.com/office/drawing/2014/main" id="{65EBB9EB-4522-4183-A0B6-0E269BAE4A8C}"/>
              </a:ext>
            </a:extLst>
          </p:cNvPr>
          <p:cNvSpPr txBox="1"/>
          <p:nvPr/>
        </p:nvSpPr>
        <p:spPr>
          <a:xfrm>
            <a:off x="518160" y="1564640"/>
            <a:ext cx="4693920" cy="1754326"/>
          </a:xfrm>
          <a:prstGeom prst="rect">
            <a:avLst/>
          </a:prstGeom>
          <a:noFill/>
        </p:spPr>
        <p:txBody>
          <a:bodyPr wrap="square">
            <a:spAutoFit/>
          </a:bodyPr>
          <a:lstStyle/>
          <a:p>
            <a:r>
              <a:rPr lang="en-US" dirty="0">
                <a:solidFill>
                  <a:schemeClr val="bg1"/>
                </a:solidFill>
                <a:latin typeface="Segoe UI" panose="020B0502040204020203" pitchFamily="34" charset="0"/>
                <a:cs typeface="Segoe UI" panose="020B0502040204020203" pitchFamily="34" charset="0"/>
              </a:rPr>
              <a:t>Wheeler and </a:t>
            </a:r>
            <a:r>
              <a:rPr lang="en-US" dirty="0" err="1">
                <a:solidFill>
                  <a:schemeClr val="bg1"/>
                </a:solidFill>
                <a:latin typeface="Segoe UI" panose="020B0502040204020203" pitchFamily="34" charset="0"/>
                <a:cs typeface="Segoe UI" panose="020B0502040204020203" pitchFamily="34" charset="0"/>
              </a:rPr>
              <a:t>Weickmann</a:t>
            </a:r>
            <a:r>
              <a:rPr lang="en-US" dirty="0">
                <a:solidFill>
                  <a:schemeClr val="bg1"/>
                </a:solidFill>
                <a:latin typeface="Segoe UI" panose="020B0502040204020203" pitchFamily="34" charset="0"/>
                <a:cs typeface="Segoe UI" panose="020B0502040204020203" pitchFamily="34" charset="0"/>
              </a:rPr>
              <a:t> (2001) developed a method for filtering OLR in real-time to identify, track, and predict the MJO and equatorial waves. </a:t>
            </a:r>
          </a:p>
          <a:p>
            <a:endParaRPr lang="en-US" dirty="0">
              <a:solidFill>
                <a:schemeClr val="bg1"/>
              </a:solidFill>
              <a:latin typeface="Segoe UI" panose="020B0502040204020203" pitchFamily="34" charset="0"/>
              <a:cs typeface="Segoe UI" panose="020B0502040204020203" pitchFamily="34" charset="0"/>
            </a:endParaRPr>
          </a:p>
          <a:p>
            <a:endParaRPr lang="en-US"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758476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FD6D9A-A4C5-40CE-A077-0526AF605C1C}"/>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#6</a:t>
            </a:r>
          </a:p>
        </p:txBody>
      </p:sp>
      <p:sp>
        <p:nvSpPr>
          <p:cNvPr id="3" name="TextBox 2">
            <a:extLst>
              <a:ext uri="{FF2B5EF4-FFF2-40B4-BE49-F238E27FC236}">
                <a16:creationId xmlns:a16="http://schemas.microsoft.com/office/drawing/2014/main" id="{E019BBE8-D46A-42A8-B833-EFED326CE7C5}"/>
              </a:ext>
            </a:extLst>
          </p:cNvPr>
          <p:cNvSpPr txBox="1"/>
          <p:nvPr/>
        </p:nvSpPr>
        <p:spPr>
          <a:xfrm>
            <a:off x="1242873" y="1740854"/>
            <a:ext cx="9534618" cy="3170099"/>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Which system propagates faster? </a:t>
            </a:r>
            <a:r>
              <a:rPr lang="en-US" sz="2800" dirty="0">
                <a:latin typeface="Segoe UI" panose="020B0502040204020203" pitchFamily="34" charset="0"/>
                <a:cs typeface="Segoe UI" panose="020B0502040204020203" pitchFamily="34" charset="0"/>
              </a:rPr>
              <a:t>(pick one)</a:t>
            </a:r>
          </a:p>
          <a:p>
            <a:pPr>
              <a:spcAft>
                <a:spcPts val="1800"/>
              </a:spcAft>
            </a:pPr>
            <a:r>
              <a:rPr lang="en-US" sz="2800" dirty="0">
                <a:latin typeface="Segoe UI" panose="020B0502040204020203" pitchFamily="34" charset="0"/>
                <a:cs typeface="Segoe UI" panose="020B0502040204020203" pitchFamily="34" charset="0"/>
              </a:rPr>
              <a:t>a. Oceanic Kelvin Wave</a:t>
            </a:r>
          </a:p>
          <a:p>
            <a:pPr>
              <a:spcAft>
                <a:spcPts val="1800"/>
              </a:spcAft>
            </a:pPr>
            <a:r>
              <a:rPr lang="en-US" sz="2800" dirty="0">
                <a:latin typeface="Segoe UI" panose="020B0502040204020203" pitchFamily="34" charset="0"/>
                <a:cs typeface="Segoe UI" panose="020B0502040204020203" pitchFamily="34" charset="0"/>
              </a:rPr>
              <a:t>b. The MJO</a:t>
            </a:r>
          </a:p>
          <a:p>
            <a:pPr>
              <a:spcAft>
                <a:spcPts val="1800"/>
              </a:spcAft>
            </a:pPr>
            <a:r>
              <a:rPr lang="en-US" sz="2800" dirty="0">
                <a:latin typeface="Segoe UI" panose="020B0502040204020203" pitchFamily="34" charset="0"/>
                <a:cs typeface="Segoe UI" panose="020B0502040204020203" pitchFamily="34" charset="0"/>
              </a:rPr>
              <a:t>c. Tropospheric Kelvin Wave</a:t>
            </a:r>
          </a:p>
          <a:p>
            <a:pPr>
              <a:spcAft>
                <a:spcPts val="1800"/>
              </a:spcAft>
            </a:pPr>
            <a:r>
              <a:rPr lang="en-US" sz="2800" dirty="0">
                <a:latin typeface="Segoe UI" panose="020B0502040204020203" pitchFamily="34" charset="0"/>
                <a:cs typeface="Segoe UI" panose="020B0502040204020203" pitchFamily="34" charset="0"/>
              </a:rPr>
              <a:t>d. Tropical Waves</a:t>
            </a:r>
          </a:p>
        </p:txBody>
      </p:sp>
    </p:spTree>
    <p:extLst>
      <p:ext uri="{BB962C8B-B14F-4D97-AF65-F5344CB8AC3E}">
        <p14:creationId xmlns:p14="http://schemas.microsoft.com/office/powerpoint/2010/main" val="37213045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FD6D9A-A4C5-40CE-A077-0526AF605C1C}"/>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#6</a:t>
            </a:r>
          </a:p>
        </p:txBody>
      </p:sp>
      <p:sp>
        <p:nvSpPr>
          <p:cNvPr id="3" name="TextBox 2">
            <a:extLst>
              <a:ext uri="{FF2B5EF4-FFF2-40B4-BE49-F238E27FC236}">
                <a16:creationId xmlns:a16="http://schemas.microsoft.com/office/drawing/2014/main" id="{E019BBE8-D46A-42A8-B833-EFED326CE7C5}"/>
              </a:ext>
            </a:extLst>
          </p:cNvPr>
          <p:cNvSpPr txBox="1"/>
          <p:nvPr/>
        </p:nvSpPr>
        <p:spPr>
          <a:xfrm>
            <a:off x="1242873" y="1740854"/>
            <a:ext cx="9534618" cy="3170099"/>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Which system propagates faster? </a:t>
            </a:r>
            <a:r>
              <a:rPr lang="en-US" sz="2800" dirty="0">
                <a:latin typeface="Segoe UI" panose="020B0502040204020203" pitchFamily="34" charset="0"/>
                <a:cs typeface="Segoe UI" panose="020B0502040204020203" pitchFamily="34" charset="0"/>
              </a:rPr>
              <a:t>(pick one)</a:t>
            </a:r>
          </a:p>
          <a:p>
            <a:pPr>
              <a:spcAft>
                <a:spcPts val="1800"/>
              </a:spcAft>
            </a:pPr>
            <a:r>
              <a:rPr lang="en-US" sz="2800" dirty="0">
                <a:latin typeface="Segoe UI" panose="020B0502040204020203" pitchFamily="34" charset="0"/>
                <a:cs typeface="Segoe UI" panose="020B0502040204020203" pitchFamily="34" charset="0"/>
              </a:rPr>
              <a:t>a. Oceanic Kelvin Wave</a:t>
            </a:r>
          </a:p>
          <a:p>
            <a:pPr>
              <a:spcAft>
                <a:spcPts val="1800"/>
              </a:spcAft>
            </a:pPr>
            <a:r>
              <a:rPr lang="en-US" sz="2800" dirty="0">
                <a:latin typeface="Segoe UI" panose="020B0502040204020203" pitchFamily="34" charset="0"/>
                <a:cs typeface="Segoe UI" panose="020B0502040204020203" pitchFamily="34" charset="0"/>
              </a:rPr>
              <a:t>b. The MJO</a:t>
            </a:r>
          </a:p>
          <a:p>
            <a:pPr>
              <a:spcAft>
                <a:spcPts val="1800"/>
              </a:spcAft>
            </a:pPr>
            <a:r>
              <a:rPr lang="en-US" sz="2800" dirty="0">
                <a:latin typeface="Segoe UI" panose="020B0502040204020203" pitchFamily="34" charset="0"/>
                <a:cs typeface="Segoe UI" panose="020B0502040204020203" pitchFamily="34" charset="0"/>
              </a:rPr>
              <a:t>c. Tropospheric Kelvin Wave</a:t>
            </a:r>
          </a:p>
          <a:p>
            <a:pPr>
              <a:spcAft>
                <a:spcPts val="1800"/>
              </a:spcAft>
            </a:pPr>
            <a:r>
              <a:rPr lang="en-US" sz="2800" dirty="0">
                <a:latin typeface="Segoe UI" panose="020B0502040204020203" pitchFamily="34" charset="0"/>
                <a:cs typeface="Segoe UI" panose="020B0502040204020203" pitchFamily="34" charset="0"/>
              </a:rPr>
              <a:t>d. Tropical Waves</a:t>
            </a:r>
          </a:p>
        </p:txBody>
      </p:sp>
      <p:sp>
        <p:nvSpPr>
          <p:cNvPr id="4" name="Oval 3">
            <a:extLst>
              <a:ext uri="{FF2B5EF4-FFF2-40B4-BE49-F238E27FC236}">
                <a16:creationId xmlns:a16="http://schemas.microsoft.com/office/drawing/2014/main" id="{AB1F5F8C-FFA4-4F37-AFA8-604A39BCBF93}"/>
              </a:ext>
            </a:extLst>
          </p:cNvPr>
          <p:cNvSpPr/>
          <p:nvPr/>
        </p:nvSpPr>
        <p:spPr>
          <a:xfrm>
            <a:off x="852255" y="3786173"/>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9020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197E3A-FDF1-49B1-B78A-E61A04F73779}"/>
              </a:ext>
            </a:extLst>
          </p:cNvPr>
          <p:cNvSpPr txBox="1"/>
          <p:nvPr/>
        </p:nvSpPr>
        <p:spPr>
          <a:xfrm>
            <a:off x="1242873" y="1740854"/>
            <a:ext cx="9534618" cy="4262705"/>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What increases the risk of a hurricane becoming strong? </a:t>
            </a:r>
            <a:r>
              <a:rPr lang="en-US" sz="2800" dirty="0">
                <a:latin typeface="Segoe UI" panose="020B0502040204020203" pitchFamily="34" charset="0"/>
                <a:cs typeface="Segoe UI" panose="020B0502040204020203" pitchFamily="34" charset="0"/>
              </a:rPr>
              <a:t>(1 or more)</a:t>
            </a:r>
          </a:p>
          <a:p>
            <a:pPr>
              <a:spcAft>
                <a:spcPts val="1800"/>
              </a:spcAft>
            </a:pPr>
            <a:r>
              <a:rPr lang="en-US" sz="2800" dirty="0">
                <a:latin typeface="Segoe UI" panose="020B0502040204020203" pitchFamily="34" charset="0"/>
                <a:cs typeface="Segoe UI" panose="020B0502040204020203" pitchFamily="34" charset="0"/>
              </a:rPr>
              <a:t>a. Divergent phase of the MJO</a:t>
            </a:r>
          </a:p>
          <a:p>
            <a:pPr>
              <a:spcAft>
                <a:spcPts val="1800"/>
              </a:spcAft>
            </a:pPr>
            <a:r>
              <a:rPr lang="en-US" sz="2800" dirty="0">
                <a:latin typeface="Segoe UI" panose="020B0502040204020203" pitchFamily="34" charset="0"/>
                <a:cs typeface="Segoe UI" panose="020B0502040204020203" pitchFamily="34" charset="0"/>
              </a:rPr>
              <a:t>b. Deep-layer warm anomalies in the ocean</a:t>
            </a:r>
          </a:p>
          <a:p>
            <a:pPr>
              <a:spcAft>
                <a:spcPts val="1800"/>
              </a:spcAft>
            </a:pPr>
            <a:r>
              <a:rPr lang="en-US" sz="2800" dirty="0">
                <a:latin typeface="Segoe UI" panose="020B0502040204020203" pitchFamily="34" charset="0"/>
                <a:cs typeface="Segoe UI" panose="020B0502040204020203" pitchFamily="34" charset="0"/>
              </a:rPr>
              <a:t>c. Reduced vertical shear</a:t>
            </a:r>
          </a:p>
          <a:p>
            <a:pPr>
              <a:spcAft>
                <a:spcPts val="1800"/>
              </a:spcAft>
            </a:pPr>
            <a:r>
              <a:rPr lang="en-US" sz="2800" dirty="0">
                <a:latin typeface="Segoe UI" panose="020B0502040204020203" pitchFamily="34" charset="0"/>
                <a:cs typeface="Segoe UI" panose="020B0502040204020203" pitchFamily="34" charset="0"/>
              </a:rPr>
              <a:t>d. High precipitable water/column moisture</a:t>
            </a:r>
          </a:p>
          <a:p>
            <a:pPr>
              <a:spcAft>
                <a:spcPts val="1800"/>
              </a:spcAft>
            </a:pPr>
            <a:r>
              <a:rPr lang="en-US" sz="2800" dirty="0">
                <a:latin typeface="Segoe UI" panose="020B0502040204020203" pitchFamily="34" charset="0"/>
                <a:cs typeface="Segoe UI" panose="020B0502040204020203" pitchFamily="34" charset="0"/>
              </a:rPr>
              <a:t>e. A large circulation</a:t>
            </a:r>
          </a:p>
        </p:txBody>
      </p:sp>
      <p:sp>
        <p:nvSpPr>
          <p:cNvPr id="4" name="TextBox 3">
            <a:extLst>
              <a:ext uri="{FF2B5EF4-FFF2-40B4-BE49-F238E27FC236}">
                <a16:creationId xmlns:a16="http://schemas.microsoft.com/office/drawing/2014/main" id="{B062F7A4-9C16-43FF-AF53-387ED53537DD}"/>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#7</a:t>
            </a:r>
          </a:p>
        </p:txBody>
      </p:sp>
    </p:spTree>
    <p:extLst>
      <p:ext uri="{BB962C8B-B14F-4D97-AF65-F5344CB8AC3E}">
        <p14:creationId xmlns:p14="http://schemas.microsoft.com/office/powerpoint/2010/main" val="12072716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197E3A-FDF1-49B1-B78A-E61A04F73779}"/>
              </a:ext>
            </a:extLst>
          </p:cNvPr>
          <p:cNvSpPr txBox="1"/>
          <p:nvPr/>
        </p:nvSpPr>
        <p:spPr>
          <a:xfrm>
            <a:off x="1242873" y="1740854"/>
            <a:ext cx="9534618" cy="4262705"/>
          </a:xfrm>
          <a:prstGeom prst="rect">
            <a:avLst/>
          </a:prstGeom>
          <a:noFill/>
        </p:spPr>
        <p:txBody>
          <a:bodyPr wrap="square">
            <a:spAutoFit/>
          </a:bodyPr>
          <a:lstStyle/>
          <a:p>
            <a:pPr>
              <a:spcAft>
                <a:spcPts val="1800"/>
              </a:spcAft>
            </a:pPr>
            <a:r>
              <a:rPr lang="en-US" sz="2800" b="1" dirty="0">
                <a:latin typeface="Segoe UI" panose="020B0502040204020203" pitchFamily="34" charset="0"/>
                <a:cs typeface="Segoe UI" panose="020B0502040204020203" pitchFamily="34" charset="0"/>
              </a:rPr>
              <a:t>What increases the risk of a hurricane becoming strong? </a:t>
            </a:r>
            <a:r>
              <a:rPr lang="en-US" sz="2800" dirty="0">
                <a:latin typeface="Segoe UI" panose="020B0502040204020203" pitchFamily="34" charset="0"/>
                <a:cs typeface="Segoe UI" panose="020B0502040204020203" pitchFamily="34" charset="0"/>
              </a:rPr>
              <a:t>(1 or more)</a:t>
            </a:r>
          </a:p>
          <a:p>
            <a:pPr>
              <a:spcAft>
                <a:spcPts val="1800"/>
              </a:spcAft>
            </a:pPr>
            <a:r>
              <a:rPr lang="en-US" sz="2800" dirty="0">
                <a:latin typeface="Segoe UI" panose="020B0502040204020203" pitchFamily="34" charset="0"/>
                <a:cs typeface="Segoe UI" panose="020B0502040204020203" pitchFamily="34" charset="0"/>
              </a:rPr>
              <a:t>a. Divergent phase of the MJO</a:t>
            </a:r>
          </a:p>
          <a:p>
            <a:pPr>
              <a:spcAft>
                <a:spcPts val="1800"/>
              </a:spcAft>
            </a:pPr>
            <a:r>
              <a:rPr lang="en-US" sz="2800" dirty="0">
                <a:latin typeface="Segoe UI" panose="020B0502040204020203" pitchFamily="34" charset="0"/>
                <a:cs typeface="Segoe UI" panose="020B0502040204020203" pitchFamily="34" charset="0"/>
              </a:rPr>
              <a:t>b. Deep-layer warm anomalies in the ocean</a:t>
            </a:r>
          </a:p>
          <a:p>
            <a:pPr>
              <a:spcAft>
                <a:spcPts val="1800"/>
              </a:spcAft>
            </a:pPr>
            <a:r>
              <a:rPr lang="en-US" sz="2800" dirty="0">
                <a:latin typeface="Segoe UI" panose="020B0502040204020203" pitchFamily="34" charset="0"/>
                <a:cs typeface="Segoe UI" panose="020B0502040204020203" pitchFamily="34" charset="0"/>
              </a:rPr>
              <a:t>c. Reduced vertical shear</a:t>
            </a:r>
          </a:p>
          <a:p>
            <a:pPr>
              <a:spcAft>
                <a:spcPts val="1800"/>
              </a:spcAft>
            </a:pPr>
            <a:r>
              <a:rPr lang="en-US" sz="2800" dirty="0">
                <a:latin typeface="Segoe UI" panose="020B0502040204020203" pitchFamily="34" charset="0"/>
                <a:cs typeface="Segoe UI" panose="020B0502040204020203" pitchFamily="34" charset="0"/>
              </a:rPr>
              <a:t>d. High precipitable water/column moisture</a:t>
            </a:r>
          </a:p>
          <a:p>
            <a:pPr>
              <a:spcAft>
                <a:spcPts val="1800"/>
              </a:spcAft>
            </a:pPr>
            <a:r>
              <a:rPr lang="en-US" sz="2800" dirty="0">
                <a:latin typeface="Segoe UI" panose="020B0502040204020203" pitchFamily="34" charset="0"/>
                <a:cs typeface="Segoe UI" panose="020B0502040204020203" pitchFamily="34" charset="0"/>
              </a:rPr>
              <a:t>e. A large circulation</a:t>
            </a:r>
          </a:p>
        </p:txBody>
      </p:sp>
      <p:sp>
        <p:nvSpPr>
          <p:cNvPr id="4" name="TextBox 3">
            <a:extLst>
              <a:ext uri="{FF2B5EF4-FFF2-40B4-BE49-F238E27FC236}">
                <a16:creationId xmlns:a16="http://schemas.microsoft.com/office/drawing/2014/main" id="{B062F7A4-9C16-43FF-AF53-387ED53537DD}"/>
              </a:ext>
            </a:extLst>
          </p:cNvPr>
          <p:cNvSpPr txBox="1"/>
          <p:nvPr/>
        </p:nvSpPr>
        <p:spPr>
          <a:xfrm>
            <a:off x="4085208" y="500498"/>
            <a:ext cx="4144392" cy="707886"/>
          </a:xfrm>
          <a:prstGeom prst="rect">
            <a:avLst/>
          </a:prstGeom>
          <a:noFill/>
        </p:spPr>
        <p:txBody>
          <a:bodyPr wrap="square">
            <a:spAutoFit/>
          </a:bodyPr>
          <a:lstStyle/>
          <a:p>
            <a:pPr>
              <a:spcAft>
                <a:spcPts val="1800"/>
              </a:spcAft>
            </a:pPr>
            <a:r>
              <a:rPr lang="en-US" sz="4000" dirty="0">
                <a:latin typeface="Segoe UI Semibold" panose="020B0702040204020203" pitchFamily="34" charset="0"/>
                <a:cs typeface="Segoe UI Semibold" panose="020B0702040204020203" pitchFamily="34" charset="0"/>
              </a:rPr>
              <a:t>Poll Question #7</a:t>
            </a:r>
          </a:p>
        </p:txBody>
      </p:sp>
      <p:sp>
        <p:nvSpPr>
          <p:cNvPr id="6" name="Oval 5">
            <a:extLst>
              <a:ext uri="{FF2B5EF4-FFF2-40B4-BE49-F238E27FC236}">
                <a16:creationId xmlns:a16="http://schemas.microsoft.com/office/drawing/2014/main" id="{4508454F-05A8-44DA-A1C9-FD88ED478191}"/>
              </a:ext>
            </a:extLst>
          </p:cNvPr>
          <p:cNvSpPr/>
          <p:nvPr/>
        </p:nvSpPr>
        <p:spPr>
          <a:xfrm>
            <a:off x="852255" y="2920753"/>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099E969-DA46-4EC6-8D43-2F23F7B69299}"/>
              </a:ext>
            </a:extLst>
          </p:cNvPr>
          <p:cNvSpPr/>
          <p:nvPr/>
        </p:nvSpPr>
        <p:spPr>
          <a:xfrm>
            <a:off x="852255" y="3555508"/>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46F2252-98BD-48E2-86FE-5305578AED55}"/>
              </a:ext>
            </a:extLst>
          </p:cNvPr>
          <p:cNvSpPr/>
          <p:nvPr/>
        </p:nvSpPr>
        <p:spPr>
          <a:xfrm>
            <a:off x="852255" y="4238901"/>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B9AAEF-F03D-4EEC-B66A-C2173CD9FB4A}"/>
              </a:ext>
            </a:extLst>
          </p:cNvPr>
          <p:cNvSpPr/>
          <p:nvPr/>
        </p:nvSpPr>
        <p:spPr>
          <a:xfrm>
            <a:off x="861132" y="4842803"/>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04930A8-2FE1-4B62-95AA-8BFC2C2945C2}"/>
              </a:ext>
            </a:extLst>
          </p:cNvPr>
          <p:cNvSpPr/>
          <p:nvPr/>
        </p:nvSpPr>
        <p:spPr>
          <a:xfrm>
            <a:off x="861132" y="5526196"/>
            <a:ext cx="390618" cy="3817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0312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A6EB19-6122-4B70-A841-1896693C8250}"/>
              </a:ext>
            </a:extLst>
          </p:cNvPr>
          <p:cNvSpPr txBox="1"/>
          <p:nvPr/>
        </p:nvSpPr>
        <p:spPr>
          <a:xfrm>
            <a:off x="1870424" y="458320"/>
            <a:ext cx="8687787" cy="707886"/>
          </a:xfrm>
          <a:prstGeom prst="rect">
            <a:avLst/>
          </a:prstGeom>
          <a:noFill/>
        </p:spPr>
        <p:txBody>
          <a:bodyPr wrap="square">
            <a:spAutoFit/>
          </a:bodyPr>
          <a:lstStyle/>
          <a:p>
            <a:pPr>
              <a:spcAft>
                <a:spcPts val="300"/>
              </a:spcAft>
            </a:pP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SST effects in the lower troposphere</a:t>
            </a:r>
          </a:p>
        </p:txBody>
      </p:sp>
      <p:sp>
        <p:nvSpPr>
          <p:cNvPr id="9" name="TextBox 8">
            <a:extLst>
              <a:ext uri="{FF2B5EF4-FFF2-40B4-BE49-F238E27FC236}">
                <a16:creationId xmlns:a16="http://schemas.microsoft.com/office/drawing/2014/main" id="{607634E8-78A6-4CE2-BC3C-4795B0475A3F}"/>
              </a:ext>
            </a:extLst>
          </p:cNvPr>
          <p:cNvSpPr txBox="1"/>
          <p:nvPr/>
        </p:nvSpPr>
        <p:spPr>
          <a:xfrm>
            <a:off x="1695575" y="1345231"/>
            <a:ext cx="8415236" cy="954107"/>
          </a:xfrm>
          <a:prstGeom prst="rect">
            <a:avLst/>
          </a:prstGeom>
          <a:noFill/>
        </p:spPr>
        <p:txBody>
          <a:bodyPr wrap="square">
            <a:spAutoFit/>
          </a:bodyPr>
          <a:lstStyle/>
          <a:p>
            <a:pPr algn="ctr">
              <a:spcAft>
                <a:spcPts val="600"/>
              </a:spcAft>
            </a:pPr>
            <a:r>
              <a:rPr lang="en-US" sz="28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rPr>
              <a:t>SSTs affect temperatures, pressures and circulations in the lower troposphere</a:t>
            </a:r>
            <a:endParaRPr lang="en-US" sz="2800" baseline="30000" dirty="0">
              <a:solidFill>
                <a:schemeClr val="bg1"/>
              </a:solidFill>
              <a:latin typeface="Segoe UI Semibold" panose="020B0702040204020203" pitchFamily="34" charset="0"/>
              <a:ea typeface="Verdana" panose="020B0604030504040204" pitchFamily="34" charset="0"/>
              <a:cs typeface="Segoe UI Semibold" panose="020B0702040204020203" pitchFamily="34" charset="0"/>
            </a:endParaRPr>
          </a:p>
        </p:txBody>
      </p:sp>
      <p:grpSp>
        <p:nvGrpSpPr>
          <p:cNvPr id="19" name="Group 18">
            <a:extLst>
              <a:ext uri="{FF2B5EF4-FFF2-40B4-BE49-F238E27FC236}">
                <a16:creationId xmlns:a16="http://schemas.microsoft.com/office/drawing/2014/main" id="{96D1B825-9FE0-4E32-BB37-4380F3DF4517}"/>
              </a:ext>
            </a:extLst>
          </p:cNvPr>
          <p:cNvGrpSpPr/>
          <p:nvPr/>
        </p:nvGrpSpPr>
        <p:grpSpPr>
          <a:xfrm>
            <a:off x="1695575" y="2696749"/>
            <a:ext cx="8687787" cy="2550351"/>
            <a:chOff x="1015013" y="2885157"/>
            <a:chExt cx="10161972" cy="3166706"/>
          </a:xfrm>
        </p:grpSpPr>
        <p:sp>
          <p:nvSpPr>
            <p:cNvPr id="2" name="Rectangle 1">
              <a:extLst>
                <a:ext uri="{FF2B5EF4-FFF2-40B4-BE49-F238E27FC236}">
                  <a16:creationId xmlns:a16="http://schemas.microsoft.com/office/drawing/2014/main" id="{024D6A06-7144-4A91-A98F-77734301F8A6}"/>
                </a:ext>
              </a:extLst>
            </p:cNvPr>
            <p:cNvSpPr/>
            <p:nvPr/>
          </p:nvSpPr>
          <p:spPr>
            <a:xfrm>
              <a:off x="1015014" y="2885157"/>
              <a:ext cx="10161971" cy="22383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551F4EB-9EDE-4AF5-959C-0C8E24EF0B53}"/>
                </a:ext>
              </a:extLst>
            </p:cNvPr>
            <p:cNvSpPr/>
            <p:nvPr/>
          </p:nvSpPr>
          <p:spPr>
            <a:xfrm>
              <a:off x="1015013" y="5123542"/>
              <a:ext cx="10161972" cy="928321"/>
            </a:xfrm>
            <a:prstGeom prst="rect">
              <a:avLst/>
            </a:prstGeom>
            <a:gradFill flip="none" rotWithShape="1">
              <a:gsLst>
                <a:gs pos="90000">
                  <a:schemeClr val="accent2"/>
                </a:gs>
                <a:gs pos="73000">
                  <a:srgbClr val="FF0000"/>
                </a:gs>
                <a:gs pos="20000">
                  <a:srgbClr val="00B0F0"/>
                </a:gs>
                <a:gs pos="0">
                  <a:srgbClr val="9D8E72"/>
                </a:gs>
                <a:gs pos="52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97883C6-4AB5-4B97-89D3-4826171B6305}"/>
                </a:ext>
              </a:extLst>
            </p:cNvPr>
            <p:cNvSpPr txBox="1"/>
            <p:nvPr/>
          </p:nvSpPr>
          <p:spPr>
            <a:xfrm>
              <a:off x="7926659" y="3597899"/>
              <a:ext cx="537030" cy="707887"/>
            </a:xfrm>
            <a:prstGeom prst="rect">
              <a:avLst/>
            </a:prstGeom>
            <a:noFill/>
          </p:spPr>
          <p:txBody>
            <a:bodyPr wrap="square">
              <a:spAutoFit/>
            </a:bodyPr>
            <a:lstStyle/>
            <a:p>
              <a:pPr>
                <a:spcAft>
                  <a:spcPts val="300"/>
                </a:spcAft>
              </a:pPr>
              <a:r>
                <a:rPr lang="en-US" sz="4000" dirty="0">
                  <a:latin typeface="Segoe UI Semibold" panose="020B0702040204020203" pitchFamily="34" charset="0"/>
                  <a:ea typeface="Verdana" panose="020B0604030504040204" pitchFamily="34" charset="0"/>
                  <a:cs typeface="Segoe UI Semibold" panose="020B0702040204020203" pitchFamily="34" charset="0"/>
                </a:rPr>
                <a:t>L</a:t>
              </a:r>
            </a:p>
          </p:txBody>
        </p:sp>
        <p:sp>
          <p:nvSpPr>
            <p:cNvPr id="10" name="TextBox 9">
              <a:extLst>
                <a:ext uri="{FF2B5EF4-FFF2-40B4-BE49-F238E27FC236}">
                  <a16:creationId xmlns:a16="http://schemas.microsoft.com/office/drawing/2014/main" id="{5401D686-B30F-444D-8D4B-7F7C6E4BC7A4}"/>
                </a:ext>
              </a:extLst>
            </p:cNvPr>
            <p:cNvSpPr txBox="1"/>
            <p:nvPr/>
          </p:nvSpPr>
          <p:spPr>
            <a:xfrm>
              <a:off x="2892962" y="3577587"/>
              <a:ext cx="537030" cy="707886"/>
            </a:xfrm>
            <a:prstGeom prst="rect">
              <a:avLst/>
            </a:prstGeom>
            <a:noFill/>
          </p:spPr>
          <p:txBody>
            <a:bodyPr wrap="square">
              <a:spAutoFit/>
            </a:bodyPr>
            <a:lstStyle/>
            <a:p>
              <a:pPr>
                <a:spcAft>
                  <a:spcPts val="300"/>
                </a:spcAft>
              </a:pPr>
              <a:r>
                <a:rPr lang="en-US" sz="4000" dirty="0">
                  <a:latin typeface="Segoe UI Semibold" panose="020B0702040204020203" pitchFamily="34" charset="0"/>
                  <a:ea typeface="Verdana" panose="020B0604030504040204" pitchFamily="34" charset="0"/>
                  <a:cs typeface="Segoe UI Semibold" panose="020B0702040204020203" pitchFamily="34" charset="0"/>
                </a:rPr>
                <a:t>H</a:t>
              </a:r>
            </a:p>
          </p:txBody>
        </p:sp>
        <p:sp>
          <p:nvSpPr>
            <p:cNvPr id="3" name="Arrow: Right 2">
              <a:extLst>
                <a:ext uri="{FF2B5EF4-FFF2-40B4-BE49-F238E27FC236}">
                  <a16:creationId xmlns:a16="http://schemas.microsoft.com/office/drawing/2014/main" id="{A3190AB5-A7B9-4106-A91A-C9FB2718AEBD}"/>
                </a:ext>
              </a:extLst>
            </p:cNvPr>
            <p:cNvSpPr/>
            <p:nvPr/>
          </p:nvSpPr>
          <p:spPr>
            <a:xfrm>
              <a:off x="3909423" y="4267200"/>
              <a:ext cx="901337" cy="416560"/>
            </a:xfrm>
            <a:prstGeom prst="rightArrow">
              <a:avLst>
                <a:gd name="adj1" fmla="val 35366"/>
                <a:gd name="adj2"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A0A5620E-370C-4AD2-8738-0230B225D7A1}"/>
                </a:ext>
              </a:extLst>
            </p:cNvPr>
            <p:cNvSpPr/>
            <p:nvPr/>
          </p:nvSpPr>
          <p:spPr>
            <a:xfrm rot="10800000">
              <a:off x="1582783" y="4267200"/>
              <a:ext cx="901337" cy="416560"/>
            </a:xfrm>
            <a:prstGeom prst="rightArrow">
              <a:avLst>
                <a:gd name="adj1" fmla="val 35366"/>
                <a:gd name="adj2"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AAEE9666-81F4-4130-82F8-5C6BFBC4042D}"/>
                </a:ext>
              </a:extLst>
            </p:cNvPr>
            <p:cNvSpPr/>
            <p:nvPr/>
          </p:nvSpPr>
          <p:spPr>
            <a:xfrm>
              <a:off x="6479905" y="4267200"/>
              <a:ext cx="901337" cy="416560"/>
            </a:xfrm>
            <a:prstGeom prst="rightArrow">
              <a:avLst>
                <a:gd name="adj1" fmla="val 35366"/>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68A07ABE-1583-4062-93F3-5879B2F2C6D0}"/>
                </a:ext>
              </a:extLst>
            </p:cNvPr>
            <p:cNvSpPr/>
            <p:nvPr/>
          </p:nvSpPr>
          <p:spPr>
            <a:xfrm rot="10800000">
              <a:off x="8939841" y="4262401"/>
              <a:ext cx="901337" cy="416560"/>
            </a:xfrm>
            <a:prstGeom prst="rightArrow">
              <a:avLst>
                <a:gd name="adj1" fmla="val 35366"/>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95D6B40-2B26-46D1-AE42-7F22D7ACAED4}"/>
                </a:ext>
              </a:extLst>
            </p:cNvPr>
            <p:cNvSpPr txBox="1"/>
            <p:nvPr/>
          </p:nvSpPr>
          <p:spPr>
            <a:xfrm>
              <a:off x="3414490" y="2971913"/>
              <a:ext cx="2001521" cy="523220"/>
            </a:xfrm>
            <a:prstGeom prst="rect">
              <a:avLst/>
            </a:prstGeom>
            <a:noFill/>
          </p:spPr>
          <p:txBody>
            <a:bodyPr wrap="square">
              <a:spAutoFit/>
            </a:bodyPr>
            <a:lstStyle/>
            <a:p>
              <a:pPr>
                <a:spcAft>
                  <a:spcPts val="300"/>
                </a:spcAft>
              </a:pPr>
              <a:r>
                <a:rPr lang="en-US" sz="2800" dirty="0">
                  <a:latin typeface="Segoe UI" panose="020B0502040204020203" pitchFamily="34" charset="0"/>
                  <a:ea typeface="Verdana" panose="020B0604030504040204" pitchFamily="34" charset="0"/>
                  <a:cs typeface="Segoe UI" panose="020B0502040204020203" pitchFamily="34" charset="0"/>
                </a:rPr>
                <a:t>Ridge</a:t>
              </a:r>
            </a:p>
          </p:txBody>
        </p:sp>
        <p:sp>
          <p:nvSpPr>
            <p:cNvPr id="15" name="TextBox 14">
              <a:extLst>
                <a:ext uri="{FF2B5EF4-FFF2-40B4-BE49-F238E27FC236}">
                  <a16:creationId xmlns:a16="http://schemas.microsoft.com/office/drawing/2014/main" id="{07260363-0CAD-4A01-BEC0-71C5D89799A1}"/>
                </a:ext>
              </a:extLst>
            </p:cNvPr>
            <p:cNvSpPr txBox="1"/>
            <p:nvPr/>
          </p:nvSpPr>
          <p:spPr>
            <a:xfrm>
              <a:off x="1457488" y="4584714"/>
              <a:ext cx="3914003" cy="538829"/>
            </a:xfrm>
            <a:prstGeom prst="rect">
              <a:avLst/>
            </a:prstGeom>
            <a:noFill/>
          </p:spPr>
          <p:txBody>
            <a:bodyPr wrap="square">
              <a:spAutoFit/>
            </a:bodyPr>
            <a:lstStyle/>
            <a:p>
              <a:pPr>
                <a:spcAft>
                  <a:spcPts val="300"/>
                </a:spcAft>
              </a:pPr>
              <a:r>
                <a:rPr lang="en-US" sz="2400" dirty="0">
                  <a:solidFill>
                    <a:schemeClr val="accent1">
                      <a:lumMod val="75000"/>
                    </a:schemeClr>
                  </a:solidFill>
                  <a:latin typeface="Segoe UI" panose="020B0502040204020203" pitchFamily="34" charset="0"/>
                  <a:ea typeface="Verdana" panose="020B0604030504040204" pitchFamily="34" charset="0"/>
                  <a:cs typeface="Segoe UI" panose="020B0502040204020203" pitchFamily="34" charset="0"/>
                </a:rPr>
                <a:t>Enhanced Divergence</a:t>
              </a:r>
            </a:p>
          </p:txBody>
        </p:sp>
        <p:sp>
          <p:nvSpPr>
            <p:cNvPr id="16" name="TextBox 15">
              <a:extLst>
                <a:ext uri="{FF2B5EF4-FFF2-40B4-BE49-F238E27FC236}">
                  <a16:creationId xmlns:a16="http://schemas.microsoft.com/office/drawing/2014/main" id="{51C4CC23-AF02-449F-A727-78A95562643F}"/>
                </a:ext>
              </a:extLst>
            </p:cNvPr>
            <p:cNvSpPr txBox="1"/>
            <p:nvPr/>
          </p:nvSpPr>
          <p:spPr>
            <a:xfrm>
              <a:off x="6300518" y="4605121"/>
              <a:ext cx="4258499" cy="538829"/>
            </a:xfrm>
            <a:prstGeom prst="rect">
              <a:avLst/>
            </a:prstGeom>
            <a:noFill/>
          </p:spPr>
          <p:txBody>
            <a:bodyPr wrap="square">
              <a:spAutoFit/>
            </a:bodyPr>
            <a:lstStyle/>
            <a:p>
              <a:pPr>
                <a:spcAft>
                  <a:spcPts val="300"/>
                </a:spcAft>
              </a:pPr>
              <a:r>
                <a:rPr lang="en-US" sz="2400" dirty="0">
                  <a:solidFill>
                    <a:srgbClr val="FF0000"/>
                  </a:solidFill>
                  <a:latin typeface="Segoe UI" panose="020B0502040204020203" pitchFamily="34" charset="0"/>
                  <a:ea typeface="Verdana" panose="020B0604030504040204" pitchFamily="34" charset="0"/>
                  <a:cs typeface="Segoe UI" panose="020B0502040204020203" pitchFamily="34" charset="0"/>
                </a:rPr>
                <a:t>Enhanced Convergence</a:t>
              </a:r>
            </a:p>
          </p:txBody>
        </p:sp>
        <p:cxnSp>
          <p:nvCxnSpPr>
            <p:cNvPr id="7" name="Straight Arrow Connector 6">
              <a:extLst>
                <a:ext uri="{FF2B5EF4-FFF2-40B4-BE49-F238E27FC236}">
                  <a16:creationId xmlns:a16="http://schemas.microsoft.com/office/drawing/2014/main" id="{DE8C9857-6C9F-437C-A62B-BD0577DE42D8}"/>
                </a:ext>
              </a:extLst>
            </p:cNvPr>
            <p:cNvCxnSpPr>
              <a:cxnSpLocks/>
            </p:cNvCxnSpPr>
            <p:nvPr/>
          </p:nvCxnSpPr>
          <p:spPr>
            <a:xfrm flipH="1">
              <a:off x="3500108" y="3429001"/>
              <a:ext cx="259093" cy="3653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BDBBFF9-F969-4777-8154-D35DC894B520}"/>
                </a:ext>
              </a:extLst>
            </p:cNvPr>
            <p:cNvCxnSpPr>
              <a:cxnSpLocks/>
            </p:cNvCxnSpPr>
            <p:nvPr/>
          </p:nvCxnSpPr>
          <p:spPr>
            <a:xfrm flipH="1">
              <a:off x="8405583" y="3481020"/>
              <a:ext cx="231504" cy="3940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ED8B58F-6052-457B-8EE3-91DE08FB2CEE}"/>
                </a:ext>
              </a:extLst>
            </p:cNvPr>
            <p:cNvSpPr txBox="1"/>
            <p:nvPr/>
          </p:nvSpPr>
          <p:spPr>
            <a:xfrm>
              <a:off x="8405583" y="3013966"/>
              <a:ext cx="2001521" cy="523220"/>
            </a:xfrm>
            <a:prstGeom prst="rect">
              <a:avLst/>
            </a:prstGeom>
            <a:noFill/>
          </p:spPr>
          <p:txBody>
            <a:bodyPr wrap="square">
              <a:spAutoFit/>
            </a:bodyPr>
            <a:lstStyle/>
            <a:p>
              <a:pPr>
                <a:spcAft>
                  <a:spcPts val="300"/>
                </a:spcAft>
              </a:pPr>
              <a:r>
                <a:rPr lang="en-US" sz="2800" dirty="0">
                  <a:latin typeface="Segoe UI" panose="020B0502040204020203" pitchFamily="34" charset="0"/>
                  <a:ea typeface="Verdana" panose="020B0604030504040204" pitchFamily="34" charset="0"/>
                  <a:cs typeface="Segoe UI" panose="020B0502040204020203" pitchFamily="34" charset="0"/>
                </a:rPr>
                <a:t>Trough</a:t>
              </a:r>
            </a:p>
          </p:txBody>
        </p:sp>
      </p:grpSp>
      <p:sp>
        <p:nvSpPr>
          <p:cNvPr id="20" name="TextBox 19">
            <a:extLst>
              <a:ext uri="{FF2B5EF4-FFF2-40B4-BE49-F238E27FC236}">
                <a16:creationId xmlns:a16="http://schemas.microsoft.com/office/drawing/2014/main" id="{8F886D87-FCA7-4EE1-9C78-53A2AB83E2A8}"/>
              </a:ext>
            </a:extLst>
          </p:cNvPr>
          <p:cNvSpPr txBox="1"/>
          <p:nvPr/>
        </p:nvSpPr>
        <p:spPr>
          <a:xfrm>
            <a:off x="2988165" y="4610786"/>
            <a:ext cx="1711163" cy="523220"/>
          </a:xfrm>
          <a:prstGeom prst="rect">
            <a:avLst/>
          </a:prstGeom>
          <a:noFill/>
        </p:spPr>
        <p:txBody>
          <a:bodyPr wrap="square">
            <a:spAutoFit/>
          </a:bodyPr>
          <a:lstStyle/>
          <a:p>
            <a:pPr>
              <a:spcAft>
                <a:spcPts val="300"/>
              </a:spcAft>
            </a:pPr>
            <a:r>
              <a:rPr lang="en-US" sz="2800" dirty="0">
                <a:latin typeface="Segoe UI" panose="020B0502040204020203" pitchFamily="34" charset="0"/>
                <a:ea typeface="Verdana" panose="020B0604030504040204" pitchFamily="34" charset="0"/>
                <a:cs typeface="Segoe UI" panose="020B0502040204020203" pitchFamily="34" charset="0"/>
              </a:rPr>
              <a:t>Cool</a:t>
            </a:r>
          </a:p>
        </p:txBody>
      </p:sp>
      <p:sp>
        <p:nvSpPr>
          <p:cNvPr id="21" name="TextBox 20">
            <a:extLst>
              <a:ext uri="{FF2B5EF4-FFF2-40B4-BE49-F238E27FC236}">
                <a16:creationId xmlns:a16="http://schemas.microsoft.com/office/drawing/2014/main" id="{DBA3BA7A-82CD-4EEF-B6BA-2B697B1DD279}"/>
              </a:ext>
            </a:extLst>
          </p:cNvPr>
          <p:cNvSpPr txBox="1"/>
          <p:nvPr/>
        </p:nvSpPr>
        <p:spPr>
          <a:xfrm>
            <a:off x="7356341" y="4610786"/>
            <a:ext cx="1711163" cy="523220"/>
          </a:xfrm>
          <a:prstGeom prst="rect">
            <a:avLst/>
          </a:prstGeom>
          <a:noFill/>
        </p:spPr>
        <p:txBody>
          <a:bodyPr wrap="square">
            <a:spAutoFit/>
          </a:bodyPr>
          <a:lstStyle/>
          <a:p>
            <a:pPr>
              <a:spcAft>
                <a:spcPts val="300"/>
              </a:spcAft>
            </a:pPr>
            <a:r>
              <a:rPr lang="en-US" sz="2800" dirty="0">
                <a:latin typeface="Segoe UI" panose="020B0502040204020203" pitchFamily="34" charset="0"/>
                <a:ea typeface="Verdana" panose="020B0604030504040204" pitchFamily="34" charset="0"/>
                <a:cs typeface="Segoe UI" panose="020B0502040204020203" pitchFamily="34" charset="0"/>
              </a:rPr>
              <a:t>Warm</a:t>
            </a:r>
          </a:p>
        </p:txBody>
      </p:sp>
      <p:sp>
        <p:nvSpPr>
          <p:cNvPr id="22" name="TextBox 21">
            <a:extLst>
              <a:ext uri="{FF2B5EF4-FFF2-40B4-BE49-F238E27FC236}">
                <a16:creationId xmlns:a16="http://schemas.microsoft.com/office/drawing/2014/main" id="{BD59A43E-6340-45DB-BE05-08358A479B5E}"/>
              </a:ext>
            </a:extLst>
          </p:cNvPr>
          <p:cNvSpPr txBox="1"/>
          <p:nvPr/>
        </p:nvSpPr>
        <p:spPr>
          <a:xfrm>
            <a:off x="1994033" y="5388128"/>
            <a:ext cx="8090869" cy="861774"/>
          </a:xfrm>
          <a:prstGeom prst="rect">
            <a:avLst/>
          </a:prstGeom>
          <a:noFill/>
        </p:spPr>
        <p:txBody>
          <a:bodyPr wrap="square">
            <a:spAutoFit/>
          </a:bodyPr>
          <a:lstStyle/>
          <a:p>
            <a:pPr>
              <a:spcAft>
                <a:spcPts val="1800"/>
              </a:spcAft>
            </a:pPr>
            <a:r>
              <a:rPr lang="en-US" sz="2500" dirty="0">
                <a:solidFill>
                  <a:schemeClr val="bg1"/>
                </a:solidFill>
                <a:latin typeface="Segoe UI Semilight" panose="020B0402040204020203" pitchFamily="34" charset="0"/>
                <a:ea typeface="Verdana" panose="020B0604030504040204" pitchFamily="34" charset="0"/>
                <a:cs typeface="Segoe UI Semilight" panose="020B0402040204020203" pitchFamily="34" charset="0"/>
              </a:rPr>
              <a:t>Example: Migration/formation of the ITCZ during periods of weak synoptic forcing.</a:t>
            </a:r>
          </a:p>
        </p:txBody>
      </p:sp>
    </p:spTree>
    <p:extLst>
      <p:ext uri="{BB962C8B-B14F-4D97-AF65-F5344CB8AC3E}">
        <p14:creationId xmlns:p14="http://schemas.microsoft.com/office/powerpoint/2010/main" val="799028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07634E8-78A6-4CE2-BC3C-4795B0475A3F}"/>
              </a:ext>
            </a:extLst>
          </p:cNvPr>
          <p:cNvSpPr txBox="1"/>
          <p:nvPr/>
        </p:nvSpPr>
        <p:spPr>
          <a:xfrm>
            <a:off x="1182492" y="1530224"/>
            <a:ext cx="8415236" cy="1600438"/>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In the upper troposphere, the effect is opposite and tends to shift downstream.</a:t>
            </a:r>
          </a:p>
          <a:p>
            <a:pPr marL="342900" indent="-342900">
              <a:spcAft>
                <a:spcPts val="600"/>
              </a:spcAft>
              <a:buFont typeface="Arial" panose="020B0604020202020204" pitchFamily="34" charset="0"/>
              <a:buChar char="•"/>
            </a:pP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Convection connects the lower and upper troposphere.</a:t>
            </a:r>
          </a:p>
          <a:p>
            <a:pPr marL="342900" indent="-342900">
              <a:spcAft>
                <a:spcPts val="600"/>
              </a:spcAft>
              <a:buFont typeface="Arial" panose="020B0604020202020204" pitchFamily="34" charset="0"/>
              <a:buChar char="•"/>
            </a:pPr>
            <a:endParaRPr lang="en-US" sz="2400" baseline="30000" dirty="0">
              <a:solidFill>
                <a:schemeClr val="bg1"/>
              </a:solidFill>
              <a:latin typeface="Segoe UI" panose="020B0502040204020203" pitchFamily="34" charset="0"/>
              <a:ea typeface="Verdana" panose="020B0604030504040204" pitchFamily="34" charset="0"/>
              <a:cs typeface="Segoe UI" panose="020B0502040204020203" pitchFamily="34" charset="0"/>
            </a:endParaRPr>
          </a:p>
        </p:txBody>
      </p:sp>
      <p:grpSp>
        <p:nvGrpSpPr>
          <p:cNvPr id="19" name="Group 18">
            <a:extLst>
              <a:ext uri="{FF2B5EF4-FFF2-40B4-BE49-F238E27FC236}">
                <a16:creationId xmlns:a16="http://schemas.microsoft.com/office/drawing/2014/main" id="{96D1B825-9FE0-4E32-BB37-4380F3DF4517}"/>
              </a:ext>
            </a:extLst>
          </p:cNvPr>
          <p:cNvGrpSpPr/>
          <p:nvPr/>
        </p:nvGrpSpPr>
        <p:grpSpPr>
          <a:xfrm>
            <a:off x="1610487" y="3429000"/>
            <a:ext cx="8971026" cy="2553217"/>
            <a:chOff x="1015013" y="2881598"/>
            <a:chExt cx="10493272" cy="3170265"/>
          </a:xfrm>
        </p:grpSpPr>
        <p:sp>
          <p:nvSpPr>
            <p:cNvPr id="2" name="Rectangle 1">
              <a:extLst>
                <a:ext uri="{FF2B5EF4-FFF2-40B4-BE49-F238E27FC236}">
                  <a16:creationId xmlns:a16="http://schemas.microsoft.com/office/drawing/2014/main" id="{024D6A06-7144-4A91-A98F-77734301F8A6}"/>
                </a:ext>
              </a:extLst>
            </p:cNvPr>
            <p:cNvSpPr/>
            <p:nvPr/>
          </p:nvSpPr>
          <p:spPr>
            <a:xfrm>
              <a:off x="1015014" y="2885157"/>
              <a:ext cx="10161971" cy="22383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551F4EB-9EDE-4AF5-959C-0C8E24EF0B53}"/>
                </a:ext>
              </a:extLst>
            </p:cNvPr>
            <p:cNvSpPr/>
            <p:nvPr/>
          </p:nvSpPr>
          <p:spPr>
            <a:xfrm>
              <a:off x="1015013" y="5123542"/>
              <a:ext cx="10161972" cy="928321"/>
            </a:xfrm>
            <a:prstGeom prst="rect">
              <a:avLst/>
            </a:prstGeom>
            <a:gradFill flip="none" rotWithShape="1">
              <a:gsLst>
                <a:gs pos="90000">
                  <a:schemeClr val="accent2"/>
                </a:gs>
                <a:gs pos="73000">
                  <a:srgbClr val="FF0000"/>
                </a:gs>
                <a:gs pos="20000">
                  <a:srgbClr val="00B0F0"/>
                </a:gs>
                <a:gs pos="0">
                  <a:srgbClr val="9D8E72"/>
                </a:gs>
                <a:gs pos="52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rrow: Right 2">
              <a:extLst>
                <a:ext uri="{FF2B5EF4-FFF2-40B4-BE49-F238E27FC236}">
                  <a16:creationId xmlns:a16="http://schemas.microsoft.com/office/drawing/2014/main" id="{A3190AB5-A7B9-4106-A91A-C9FB2718AEBD}"/>
                </a:ext>
              </a:extLst>
            </p:cNvPr>
            <p:cNvSpPr/>
            <p:nvPr/>
          </p:nvSpPr>
          <p:spPr>
            <a:xfrm>
              <a:off x="4077788" y="3775698"/>
              <a:ext cx="901337" cy="416560"/>
            </a:xfrm>
            <a:prstGeom prst="rightArrow">
              <a:avLst>
                <a:gd name="adj1" fmla="val 35366"/>
                <a:gd name="adj2"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A0A5620E-370C-4AD2-8738-0230B225D7A1}"/>
                </a:ext>
              </a:extLst>
            </p:cNvPr>
            <p:cNvSpPr/>
            <p:nvPr/>
          </p:nvSpPr>
          <p:spPr>
            <a:xfrm rot="10800000" flipH="1">
              <a:off x="2916760" y="4241341"/>
              <a:ext cx="879887" cy="416560"/>
            </a:xfrm>
            <a:prstGeom prst="rightArrow">
              <a:avLst>
                <a:gd name="adj1" fmla="val 35366"/>
                <a:gd name="adj2"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AAEE9666-81F4-4130-82F8-5C6BFBC4042D}"/>
                </a:ext>
              </a:extLst>
            </p:cNvPr>
            <p:cNvSpPr/>
            <p:nvPr/>
          </p:nvSpPr>
          <p:spPr>
            <a:xfrm>
              <a:off x="7390776" y="4405760"/>
              <a:ext cx="901337" cy="416560"/>
            </a:xfrm>
            <a:prstGeom prst="rightArrow">
              <a:avLst>
                <a:gd name="adj1" fmla="val 35366"/>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68A07ABE-1583-4062-93F3-5879B2F2C6D0}"/>
                </a:ext>
              </a:extLst>
            </p:cNvPr>
            <p:cNvSpPr/>
            <p:nvPr/>
          </p:nvSpPr>
          <p:spPr>
            <a:xfrm rot="10800000" flipH="1">
              <a:off x="8583321" y="3687975"/>
              <a:ext cx="901336" cy="416560"/>
            </a:xfrm>
            <a:prstGeom prst="rightArrow">
              <a:avLst>
                <a:gd name="adj1" fmla="val 35366"/>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95D6B40-2B26-46D1-AE42-7F22D7ACAED4}"/>
                </a:ext>
              </a:extLst>
            </p:cNvPr>
            <p:cNvSpPr txBox="1"/>
            <p:nvPr/>
          </p:nvSpPr>
          <p:spPr>
            <a:xfrm>
              <a:off x="8740950" y="2881598"/>
              <a:ext cx="2767335" cy="649669"/>
            </a:xfrm>
            <a:prstGeom prst="rect">
              <a:avLst/>
            </a:prstGeom>
            <a:noFill/>
          </p:spPr>
          <p:txBody>
            <a:bodyPr wrap="square">
              <a:spAutoFit/>
            </a:bodyPr>
            <a:lstStyle/>
            <a:p>
              <a:pPr>
                <a:spcAft>
                  <a:spcPts val="300"/>
                </a:spcAft>
              </a:pPr>
              <a:r>
                <a:rPr lang="en-US" sz="2800" dirty="0">
                  <a:latin typeface="Segoe UI" panose="020B0502040204020203" pitchFamily="34" charset="0"/>
                  <a:ea typeface="Verdana" panose="020B0604030504040204" pitchFamily="34" charset="0"/>
                  <a:cs typeface="Segoe UI" panose="020B0502040204020203" pitchFamily="34" charset="0"/>
                </a:rPr>
                <a:t>Upper Ridge</a:t>
              </a:r>
            </a:p>
          </p:txBody>
        </p:sp>
        <p:sp>
          <p:nvSpPr>
            <p:cNvPr id="18" name="TextBox 17">
              <a:extLst>
                <a:ext uri="{FF2B5EF4-FFF2-40B4-BE49-F238E27FC236}">
                  <a16:creationId xmlns:a16="http://schemas.microsoft.com/office/drawing/2014/main" id="{DED8B58F-6052-457B-8EE3-91DE08FB2CEE}"/>
                </a:ext>
              </a:extLst>
            </p:cNvPr>
            <p:cNvSpPr txBox="1"/>
            <p:nvPr/>
          </p:nvSpPr>
          <p:spPr>
            <a:xfrm>
              <a:off x="4397589" y="2939901"/>
              <a:ext cx="2983653" cy="649669"/>
            </a:xfrm>
            <a:prstGeom prst="rect">
              <a:avLst/>
            </a:prstGeom>
            <a:noFill/>
          </p:spPr>
          <p:txBody>
            <a:bodyPr wrap="square">
              <a:spAutoFit/>
            </a:bodyPr>
            <a:lstStyle/>
            <a:p>
              <a:pPr>
                <a:spcAft>
                  <a:spcPts val="300"/>
                </a:spcAft>
              </a:pPr>
              <a:r>
                <a:rPr lang="en-US" sz="2800" dirty="0">
                  <a:latin typeface="Segoe UI" panose="020B0502040204020203" pitchFamily="34" charset="0"/>
                  <a:ea typeface="Verdana" panose="020B0604030504040204" pitchFamily="34" charset="0"/>
                  <a:cs typeface="Segoe UI" panose="020B0502040204020203" pitchFamily="34" charset="0"/>
                </a:rPr>
                <a:t>Upper Trough</a:t>
              </a:r>
            </a:p>
          </p:txBody>
        </p:sp>
      </p:grpSp>
      <p:sp>
        <p:nvSpPr>
          <p:cNvPr id="20" name="TextBox 19">
            <a:extLst>
              <a:ext uri="{FF2B5EF4-FFF2-40B4-BE49-F238E27FC236}">
                <a16:creationId xmlns:a16="http://schemas.microsoft.com/office/drawing/2014/main" id="{8F886D87-FCA7-4EE1-9C78-53A2AB83E2A8}"/>
              </a:ext>
            </a:extLst>
          </p:cNvPr>
          <p:cNvSpPr txBox="1"/>
          <p:nvPr/>
        </p:nvSpPr>
        <p:spPr>
          <a:xfrm>
            <a:off x="2903077" y="5345904"/>
            <a:ext cx="1711163" cy="523220"/>
          </a:xfrm>
          <a:prstGeom prst="rect">
            <a:avLst/>
          </a:prstGeom>
          <a:noFill/>
        </p:spPr>
        <p:txBody>
          <a:bodyPr wrap="square">
            <a:spAutoFit/>
          </a:bodyPr>
          <a:lstStyle/>
          <a:p>
            <a:pPr>
              <a:spcAft>
                <a:spcPts val="300"/>
              </a:spcAft>
            </a:pPr>
            <a:r>
              <a:rPr lang="en-US" sz="2800" dirty="0">
                <a:latin typeface="Segoe UI" panose="020B0502040204020203" pitchFamily="34" charset="0"/>
                <a:ea typeface="Verdana" panose="020B0604030504040204" pitchFamily="34" charset="0"/>
                <a:cs typeface="Segoe UI" panose="020B0502040204020203" pitchFamily="34" charset="0"/>
              </a:rPr>
              <a:t>Cool</a:t>
            </a:r>
          </a:p>
        </p:txBody>
      </p:sp>
      <p:sp>
        <p:nvSpPr>
          <p:cNvPr id="21" name="TextBox 20">
            <a:extLst>
              <a:ext uri="{FF2B5EF4-FFF2-40B4-BE49-F238E27FC236}">
                <a16:creationId xmlns:a16="http://schemas.microsoft.com/office/drawing/2014/main" id="{DBA3BA7A-82CD-4EEF-B6BA-2B697B1DD279}"/>
              </a:ext>
            </a:extLst>
          </p:cNvPr>
          <p:cNvSpPr txBox="1"/>
          <p:nvPr/>
        </p:nvSpPr>
        <p:spPr>
          <a:xfrm>
            <a:off x="7271253" y="5345904"/>
            <a:ext cx="1711163" cy="523220"/>
          </a:xfrm>
          <a:prstGeom prst="rect">
            <a:avLst/>
          </a:prstGeom>
          <a:noFill/>
        </p:spPr>
        <p:txBody>
          <a:bodyPr wrap="square">
            <a:spAutoFit/>
          </a:bodyPr>
          <a:lstStyle/>
          <a:p>
            <a:pPr>
              <a:spcAft>
                <a:spcPts val="300"/>
              </a:spcAft>
            </a:pPr>
            <a:r>
              <a:rPr lang="en-US" sz="2800" dirty="0">
                <a:latin typeface="Segoe UI" panose="020B0502040204020203" pitchFamily="34" charset="0"/>
                <a:ea typeface="Verdana" panose="020B0604030504040204" pitchFamily="34" charset="0"/>
                <a:cs typeface="Segoe UI" panose="020B0502040204020203" pitchFamily="34" charset="0"/>
              </a:rPr>
              <a:t>Warm</a:t>
            </a:r>
          </a:p>
        </p:txBody>
      </p:sp>
      <p:sp>
        <p:nvSpPr>
          <p:cNvPr id="23" name="TextBox 22">
            <a:extLst>
              <a:ext uri="{FF2B5EF4-FFF2-40B4-BE49-F238E27FC236}">
                <a16:creationId xmlns:a16="http://schemas.microsoft.com/office/drawing/2014/main" id="{3DC6C6E5-656F-4DA9-BC74-3BB27146F2BD}"/>
              </a:ext>
            </a:extLst>
          </p:cNvPr>
          <p:cNvSpPr txBox="1"/>
          <p:nvPr/>
        </p:nvSpPr>
        <p:spPr>
          <a:xfrm>
            <a:off x="1870424" y="458320"/>
            <a:ext cx="8687787" cy="707886"/>
          </a:xfrm>
          <a:prstGeom prst="rect">
            <a:avLst/>
          </a:prstGeom>
          <a:noFill/>
        </p:spPr>
        <p:txBody>
          <a:bodyPr wrap="square">
            <a:spAutoFit/>
          </a:bodyPr>
          <a:lstStyle/>
          <a:p>
            <a:pPr>
              <a:spcAft>
                <a:spcPts val="300"/>
              </a:spcAft>
            </a:pPr>
            <a:r>
              <a:rPr lang="en-US" sz="40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SST effects in the upper troposphere</a:t>
            </a:r>
          </a:p>
        </p:txBody>
      </p:sp>
    </p:spTree>
    <p:extLst>
      <p:ext uri="{BB962C8B-B14F-4D97-AF65-F5344CB8AC3E}">
        <p14:creationId xmlns:p14="http://schemas.microsoft.com/office/powerpoint/2010/main" val="1260672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DC6C6E5-656F-4DA9-BC74-3BB27146F2BD}"/>
              </a:ext>
            </a:extLst>
          </p:cNvPr>
          <p:cNvSpPr txBox="1"/>
          <p:nvPr/>
        </p:nvSpPr>
        <p:spPr>
          <a:xfrm>
            <a:off x="1137920" y="417680"/>
            <a:ext cx="10474960" cy="584775"/>
          </a:xfrm>
          <a:prstGeom prst="rect">
            <a:avLst/>
          </a:prstGeom>
          <a:noFill/>
        </p:spPr>
        <p:txBody>
          <a:bodyPr wrap="square">
            <a:spAutoFit/>
          </a:bodyPr>
          <a:lstStyle/>
          <a:p>
            <a:pPr>
              <a:spcAft>
                <a:spcPts val="300"/>
              </a:spcAft>
            </a:pPr>
            <a:r>
              <a:rPr lang="en-US" sz="3200" dirty="0">
                <a:solidFill>
                  <a:srgbClr val="FFEB75"/>
                </a:solidFill>
                <a:effectLst>
                  <a:outerShdw blurRad="38100" dist="38100" dir="2700000" algn="tl">
                    <a:srgbClr val="000000">
                      <a:alpha val="43137"/>
                    </a:srgbClr>
                  </a:outerShdw>
                </a:effectLst>
                <a:latin typeface="Segoe UI Semibold" panose="020B0702040204020203" pitchFamily="34" charset="0"/>
                <a:ea typeface="Verdana" panose="020B0604030504040204" pitchFamily="34" charset="0"/>
                <a:cs typeface="Segoe UI Semibold" panose="020B0702040204020203" pitchFamily="34" charset="0"/>
              </a:rPr>
              <a:t>Where are anomalous troughs and ridges favored?</a:t>
            </a:r>
          </a:p>
        </p:txBody>
      </p:sp>
      <p:pic>
        <p:nvPicPr>
          <p:cNvPr id="15" name="Picture 14">
            <a:extLst>
              <a:ext uri="{FF2B5EF4-FFF2-40B4-BE49-F238E27FC236}">
                <a16:creationId xmlns:a16="http://schemas.microsoft.com/office/drawing/2014/main" id="{81498421-8958-48EB-A8E5-BE53C5E06BDA}"/>
              </a:ext>
            </a:extLst>
          </p:cNvPr>
          <p:cNvPicPr>
            <a:picLocks noChangeAspect="1"/>
          </p:cNvPicPr>
          <p:nvPr/>
        </p:nvPicPr>
        <p:blipFill>
          <a:blip r:embed="rId3"/>
          <a:stretch>
            <a:fillRect/>
          </a:stretch>
        </p:blipFill>
        <p:spPr>
          <a:xfrm>
            <a:off x="375920" y="2639360"/>
            <a:ext cx="5587274" cy="3232000"/>
          </a:xfrm>
          <a:prstGeom prst="rect">
            <a:avLst/>
          </a:prstGeom>
        </p:spPr>
      </p:pic>
      <p:pic>
        <p:nvPicPr>
          <p:cNvPr id="7" name="Picture 6">
            <a:extLst>
              <a:ext uri="{FF2B5EF4-FFF2-40B4-BE49-F238E27FC236}">
                <a16:creationId xmlns:a16="http://schemas.microsoft.com/office/drawing/2014/main" id="{7CC836EA-FD7C-4686-98E5-1A99CFFD27E8}"/>
              </a:ext>
            </a:extLst>
          </p:cNvPr>
          <p:cNvPicPr>
            <a:picLocks noChangeAspect="1"/>
          </p:cNvPicPr>
          <p:nvPr/>
        </p:nvPicPr>
        <p:blipFill>
          <a:blip r:embed="rId4"/>
          <a:stretch>
            <a:fillRect/>
          </a:stretch>
        </p:blipFill>
        <p:spPr>
          <a:xfrm>
            <a:off x="6096000" y="2406593"/>
            <a:ext cx="5918476" cy="4033727"/>
          </a:xfrm>
          <a:prstGeom prst="rect">
            <a:avLst/>
          </a:prstGeom>
        </p:spPr>
      </p:pic>
      <p:sp>
        <p:nvSpPr>
          <p:cNvPr id="25" name="TextBox 24">
            <a:extLst>
              <a:ext uri="{FF2B5EF4-FFF2-40B4-BE49-F238E27FC236}">
                <a16:creationId xmlns:a16="http://schemas.microsoft.com/office/drawing/2014/main" id="{454B457D-FCBC-476B-9666-65BC5F8923DB}"/>
              </a:ext>
            </a:extLst>
          </p:cNvPr>
          <p:cNvSpPr txBox="1"/>
          <p:nvPr/>
        </p:nvSpPr>
        <p:spPr>
          <a:xfrm>
            <a:off x="375920" y="1137072"/>
            <a:ext cx="8415236" cy="1600438"/>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Over/downstream from SST anomalies.</a:t>
            </a:r>
          </a:p>
          <a:p>
            <a:pPr marL="342900" indent="-342900">
              <a:spcAft>
                <a:spcPts val="600"/>
              </a:spcAft>
              <a:buFont typeface="Arial" panose="020B0604020202020204" pitchFamily="34" charset="0"/>
              <a:buChar char="•"/>
            </a:pP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Still, synoptic variability in the </a:t>
            </a:r>
            <a:r>
              <a:rPr lang="en-US" sz="2400" dirty="0" err="1">
                <a:solidFill>
                  <a:schemeClr val="bg1"/>
                </a:solidFill>
                <a:latin typeface="Segoe UI" panose="020B0502040204020203" pitchFamily="34" charset="0"/>
                <a:ea typeface="Verdana" panose="020B0604030504040204" pitchFamily="34" charset="0"/>
                <a:cs typeface="Segoe UI" panose="020B0502040204020203" pitchFamily="34" charset="0"/>
              </a:rPr>
              <a:t>extratropics</a:t>
            </a:r>
            <a:r>
              <a:rPr lang="en-US" sz="2400" dirty="0">
                <a:solidFill>
                  <a:schemeClr val="bg1"/>
                </a:solidFill>
                <a:latin typeface="Segoe UI" panose="020B0502040204020203" pitchFamily="34" charset="0"/>
                <a:ea typeface="Verdana" panose="020B0604030504040204" pitchFamily="34" charset="0"/>
                <a:cs typeface="Segoe UI" panose="020B0502040204020203" pitchFamily="34" charset="0"/>
              </a:rPr>
              <a:t> will sometimes overwhelm the influence of SST and anomalies.</a:t>
            </a:r>
          </a:p>
          <a:p>
            <a:pPr marL="342900" indent="-342900">
              <a:spcAft>
                <a:spcPts val="600"/>
              </a:spcAft>
              <a:buFont typeface="Arial" panose="020B0604020202020204" pitchFamily="34" charset="0"/>
              <a:buChar char="•"/>
            </a:pPr>
            <a:endParaRPr lang="en-US" sz="2400" baseline="30000" dirty="0">
              <a:solidFill>
                <a:schemeClr val="bg1"/>
              </a:solidFill>
              <a:latin typeface="Segoe UI" panose="020B0502040204020203" pitchFamily="34" charset="0"/>
              <a:ea typeface="Verdan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18049032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5428</TotalTime>
  <Words>3273</Words>
  <Application>Microsoft Office PowerPoint</Application>
  <PresentationFormat>Widescreen</PresentationFormat>
  <Paragraphs>442</Paragraphs>
  <Slides>69</Slides>
  <Notes>15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80" baseType="lpstr">
      <vt:lpstr>Arial</vt:lpstr>
      <vt:lpstr>Arial Black</vt:lpstr>
      <vt:lpstr>Calibri</vt:lpstr>
      <vt:lpstr>Calibri Light</vt:lpstr>
      <vt:lpstr>Segoe UI</vt:lpstr>
      <vt:lpstr>Segoe UI Light</vt:lpstr>
      <vt:lpstr>Segoe UI Semibold</vt:lpstr>
      <vt:lpstr>Segoe UI Semilight</vt:lpstr>
      <vt:lpstr>Verdana</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 Galvez</dc:creator>
  <cp:lastModifiedBy>Jose Galvez</cp:lastModifiedBy>
  <cp:revision>123</cp:revision>
  <dcterms:created xsi:type="dcterms:W3CDTF">2021-02-06T20:36:11Z</dcterms:created>
  <dcterms:modified xsi:type="dcterms:W3CDTF">2021-02-11T17:17:08Z</dcterms:modified>
</cp:coreProperties>
</file>